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28600" cy="685800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914400"/>
            <a:ext cx="1005840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200" b="1">
                <a:solidFill>
                  <a:srgbClr val="C2410C"/>
                </a:solidFill>
                <a:latin typeface="Helvetica Neue"/>
              </a:rPr>
              <a:t>ANALYTICAL REPORT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63040"/>
            <a:ext cx="10424160" cy="21945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3400" b="1">
                <a:solidFill>
                  <a:srgbClr val="1F2937"/>
                </a:solidFill>
                <a:latin typeface="Helvetica Neue"/>
              </a:rPr>
              <a:t>February 2022 profit margin: a seasonal operations problem, not a product problem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931920"/>
            <a:ext cx="10058400" cy="54864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0">
                <a:solidFill>
                  <a:srgbClr val="6B7280"/>
                </a:solidFill>
                <a:latin typeface="Helvetica Neue"/>
              </a:rPr>
              <a:t>TechWorld · 2,008 order lines, Q1 2022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760720"/>
            <a:ext cx="1005840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6B7280"/>
                </a:solidFill>
                <a:latin typeface="Helvetica Neue"/>
              </a:rPr>
              <a:t>Prepared for: Executive team   ·   2026-10-11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C2410C"/>
                </a:solidFill>
                <a:latin typeface="Helvetica Neue"/>
              </a:rPr>
              <a:t>EXECUTIVE SUMMARY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9144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Helvetica Neue"/>
              </a:rPr>
              <a:t>The margin fell -15.3pp in February and recovered to 30.0% in March; the drop was broad-based and went with a surge in returns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481328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6355080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00800"/>
            <a:ext cx="1024128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Helvetica Neue"/>
              </a:rPr>
              <a:t>Source: techworld_ecommerce_teaching_Q1_2022.csv (2,008 rows after filters); base period 2022-01, comparison period 2022-02.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00800"/>
            <a:ext cx="850392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850" b="0">
                <a:solidFill>
                  <a:srgbClr val="6B7280"/>
                </a:solidFill>
                <a:latin typeface="Helvetica Neue"/>
              </a:rPr>
              <a:t>02 /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691640"/>
            <a:ext cx="1097280" cy="8229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50" b="1">
                <a:solidFill>
                  <a:srgbClr val="6B7280"/>
                </a:solidFill>
                <a:latin typeface="Helvetica Neue"/>
              </a:rPr>
              <a:t>SITUATION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5920" y="1691640"/>
            <a:ext cx="3566160" cy="10972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1F2937"/>
                </a:solidFill>
                <a:latin typeface="Helvetica Neue"/>
              </a:rPr>
              <a:t>TechWorld sells consumer electronics online in 4 regions; January 2022 had 713 order lines at a profit margin of 29.6%.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2807208"/>
            <a:ext cx="1097280" cy="8229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50" b="1">
                <a:solidFill>
                  <a:srgbClr val="6B7280"/>
                </a:solidFill>
                <a:latin typeface="Helvetica Neue"/>
              </a:rPr>
              <a:t>COMPLICATION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2807208"/>
            <a:ext cx="3566160" cy="10972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1F2937"/>
                </a:solidFill>
                <a:latin typeface="Helvetica Neue"/>
              </a:rPr>
              <a:t>In February 2022 the profit margin fell to 14.3% (-15.3pp).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3922776"/>
            <a:ext cx="1097280" cy="8229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50" b="1">
                <a:solidFill>
                  <a:srgbClr val="6B7280"/>
                </a:solidFill>
                <a:latin typeface="Helvetica Neue"/>
              </a:rPr>
              <a:t>QUESTION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922776"/>
            <a:ext cx="3566160" cy="10972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100" b="0">
                <a:solidFill>
                  <a:srgbClr val="1F2937"/>
                </a:solidFill>
                <a:latin typeface="Helvetica Neue"/>
              </a:rPr>
              <a:t>Which area drove the February margin drop, and what must be fixed before Q2 so it does not repeat?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440680" y="1691640"/>
            <a:ext cx="45720" cy="4434840"/>
          </a:xfrm>
          <a:prstGeom prst="rect">
            <a:avLst/>
          </a:prstGeom>
          <a:solidFill>
            <a:srgbClr val="C241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9280" y="1691640"/>
            <a:ext cx="59436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50" b="1">
                <a:solidFill>
                  <a:srgbClr val="C2410C"/>
                </a:solidFill>
                <a:latin typeface="Helvetica Neue"/>
              </a:rPr>
              <a:t>ANSWER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669280" y="1938528"/>
            <a:ext cx="5943600" cy="11887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150" b="1">
                <a:solidFill>
                  <a:srgbClr val="1F2937"/>
                </a:solidFill>
                <a:latin typeface="Helvetica Neue"/>
              </a:rPr>
              <a:t>The profit margin fell from 29.6% to 14.3% in February (-15.3pp) and recovered to 30.0% in March. The drop was broad-based across every category and region and went with the return rate rising from 3.5% to 27.9%; orders delivered in more than 7 days were returned 37.2% of the time vs 10.0%. The priority is a delivery plan for peak season, not a change in product mix.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0" y="3127248"/>
            <a:ext cx="59436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50" b="1">
                <a:solidFill>
                  <a:srgbClr val="C2410C"/>
                </a:solidFill>
                <a:latin typeface="Helvetica Neue"/>
              </a:rPr>
              <a:t>KEY ARGUMENTS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0" y="3383280"/>
            <a:ext cx="411480" cy="4114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C2410C"/>
                </a:solidFill>
                <a:latin typeface="Helvetica Neue"/>
              </a:rPr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35040" y="3401568"/>
            <a:ext cx="5577840" cy="7315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50" b="0">
                <a:solidFill>
                  <a:srgbClr val="1F2937"/>
                </a:solidFill>
                <a:latin typeface="Helvetica Neue"/>
              </a:rPr>
              <a:t>February is the break point of the quarter (-15.3pp) and March recovered to 30.0%: the problem is timing-related.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669280" y="4096512"/>
            <a:ext cx="411480" cy="4114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C2410C"/>
                </a:solidFill>
                <a:latin typeface="Helvetica Neue"/>
              </a:rPr>
              <a:t>2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35040" y="4114800"/>
            <a:ext cx="5577840" cy="7315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50" b="0">
                <a:solidFill>
                  <a:srgbClr val="1F2937"/>
                </a:solidFill>
                <a:latin typeface="Helvetica Neue"/>
              </a:rPr>
              <a:t>No single area carries the drop: Electronics fell -14.5pp, the other categories -21.3pp; the four regions differ by 2.6pp; every channel fell.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669280" y="4809744"/>
            <a:ext cx="411480" cy="41148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600" b="1">
                <a:solidFill>
                  <a:srgbClr val="C2410C"/>
                </a:solidFill>
                <a:latin typeface="Helvetica Neue"/>
              </a:rPr>
              <a:t>3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35040" y="4828032"/>
            <a:ext cx="5577840" cy="7315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50" b="0">
                <a:solidFill>
                  <a:srgbClr val="1F2937"/>
                </a:solidFill>
                <a:latin typeface="Helvetica Neue"/>
              </a:rPr>
              <a:t>Returns rose evenly across the main categories (+22.0pp to +23.1pp); orders delivered in more than 7 days were returned 37.2% of the time vs 10.0%.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029200"/>
            <a:ext cx="475488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50" b="1">
                <a:solidFill>
                  <a:srgbClr val="C2410C"/>
                </a:solidFill>
                <a:latin typeface="Helvetica Neue"/>
              </a:rPr>
              <a:t>DO NOW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48640" y="5285232"/>
            <a:ext cx="4754880" cy="100584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50" b="0">
                <a:solidFill>
                  <a:srgbClr val="1F2937"/>
                </a:solidFill>
                <a:latin typeface="Helvetica Neue"/>
              </a:rPr>
              <a:t>→ Reserve delivery capacity for Lunar New Year 2023 and line up a backup carrier</a:t>
            </a:r>
          </a:p>
          <a:p>
            <a:pPr algn="l"/>
            <a:r>
              <a:rPr sz="950" b="0">
                <a:solidFill>
                  <a:srgbClr val="1F2937"/>
                </a:solidFill>
                <a:latin typeface="Helvetica Neue"/>
              </a:rPr>
              <a:t>→ Track the return rate weekly and alert when it exceeds 10.0% (the on-time delivery level)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C2410C"/>
                </a:solidFill>
                <a:latin typeface="Helvetica Neue"/>
              </a:rPr>
              <a:t>METHODOLOGY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9144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Helvetica Neue"/>
              </a:rPr>
              <a:t>A segmentation issue tree with 6 hypotheses, tested in ICE order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481328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6355080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00800"/>
            <a:ext cx="1024128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Helvetica Neue"/>
              </a:rPr>
              <a:t>Source: techworld_ecommerce_teaching_Q1_2022.csv (2,008 rows after filters); base period 2022-01, comparison period 2022-02.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00800"/>
            <a:ext cx="850392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850" b="0">
                <a:solidFill>
                  <a:srgbClr val="6B7280"/>
                </a:solidFill>
                <a:latin typeface="Helvetica Neue"/>
              </a:rPr>
              <a:t>03 / 13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788920"/>
            <a:ext cx="2103120" cy="914400"/>
          </a:xfrm>
          <a:prstGeom prst="rect">
            <a:avLst/>
          </a:prstGeom>
          <a:solidFill>
            <a:srgbClr val="1F293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100" b="1">
                <a:solidFill>
                  <a:srgbClr val="FFFFFF"/>
                </a:solidFill>
                <a:latin typeface="Helvetica Neue"/>
              </a:rPr>
              <a:t>Δ profit margin January → February</a:t>
            </a:r>
          </a:p>
        </p:txBody>
      </p:sp>
      <p:sp>
        <p:nvSpPr>
          <p:cNvPr id="9" name="Rectangle 8"/>
          <p:cNvSpPr/>
          <p:nvPr/>
        </p:nvSpPr>
        <p:spPr>
          <a:xfrm>
            <a:off x="3017520" y="1691640"/>
            <a:ext cx="2377440" cy="720090"/>
          </a:xfrm>
          <a:prstGeom prst="rect">
            <a:avLst/>
          </a:prstGeom>
          <a:solidFill>
            <a:srgbClr val="F7F7F5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>
                <a:solidFill>
                  <a:srgbClr val="1F2937"/>
                </a:solidFill>
                <a:latin typeface="Helvetica Neue"/>
              </a:rPr>
              <a:t>B1 · Product category</a:t>
            </a:r>
          </a:p>
        </p:txBody>
      </p:sp>
      <p:cxnSp>
        <p:nvCxnSpPr>
          <p:cNvPr id="10" name="Connector 9"/>
          <p:cNvCxnSpPr/>
          <p:nvPr/>
        </p:nvCxnSpPr>
        <p:spPr>
          <a:xfrm flipV="1">
            <a:off x="2651760" y="2051685.0"/>
            <a:ext cx="365760" cy="1194435.0"/>
          </a:xfrm>
          <a:prstGeom prst="line">
            <a:avLst/>
          </a:prstGeom>
          <a:ln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3017520" y="2503170"/>
            <a:ext cx="2377440" cy="720090"/>
          </a:xfrm>
          <a:prstGeom prst="rect">
            <a:avLst/>
          </a:prstGeom>
          <a:solidFill>
            <a:srgbClr val="F7F7F5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>
                <a:solidFill>
                  <a:srgbClr val="1F2937"/>
                </a:solidFill>
                <a:latin typeface="Helvetica Neue"/>
              </a:rPr>
              <a:t>B2 · Timing of the break</a:t>
            </a:r>
          </a:p>
        </p:txBody>
      </p:sp>
      <p:cxnSp>
        <p:nvCxnSpPr>
          <p:cNvPr id="12" name="Connector 11"/>
          <p:cNvCxnSpPr/>
          <p:nvPr/>
        </p:nvCxnSpPr>
        <p:spPr>
          <a:xfrm flipV="1">
            <a:off x="2651760" y="2863215.0"/>
            <a:ext cx="365760" cy="382905.0"/>
          </a:xfrm>
          <a:prstGeom prst="line">
            <a:avLst/>
          </a:prstGeom>
          <a:ln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017520" y="3314700"/>
            <a:ext cx="2377440" cy="720090"/>
          </a:xfrm>
          <a:prstGeom prst="rect">
            <a:avLst/>
          </a:prstGeom>
          <a:solidFill>
            <a:srgbClr val="F7F7F5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>
                <a:solidFill>
                  <a:srgbClr val="1F2937"/>
                </a:solidFill>
                <a:latin typeface="Helvetica Neue"/>
              </a:rPr>
              <a:t>B3 · Operations: delivery and returns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2651760" y="3246120"/>
            <a:ext cx="365760" cy="428625.0"/>
          </a:xfrm>
          <a:prstGeom prst="line">
            <a:avLst/>
          </a:prstGeom>
          <a:ln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ectangle 14"/>
          <p:cNvSpPr/>
          <p:nvPr/>
        </p:nvSpPr>
        <p:spPr>
          <a:xfrm>
            <a:off x="3017520" y="4126230"/>
            <a:ext cx="2377440" cy="720090"/>
          </a:xfrm>
          <a:prstGeom prst="rect">
            <a:avLst/>
          </a:prstGeom>
          <a:solidFill>
            <a:srgbClr val="F7F7F5"/>
          </a:solidFill>
          <a:ln>
            <a:solidFill>
              <a:srgbClr val="E5E7E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000">
                <a:solidFill>
                  <a:srgbClr val="1F2937"/>
                </a:solidFill>
                <a:latin typeface="Helvetica Neue"/>
              </a:rPr>
              <a:t>B4 · Region and channel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651760" y="3246120"/>
            <a:ext cx="365760" cy="1240155.0"/>
          </a:xfrm>
          <a:prstGeom prst="line">
            <a:avLst/>
          </a:prstGeom>
          <a:ln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17" name="Table 16"/>
          <p:cNvGraphicFramePr>
            <a:graphicFrameLocks noGrp="1"/>
          </p:cNvGraphicFramePr>
          <p:nvPr/>
        </p:nvGraphicFramePr>
        <p:xfrm>
          <a:off x="5669280" y="1691640"/>
          <a:ext cx="5943600" cy="30906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/>
                <a:gridCol w="3063240"/>
                <a:gridCol w="1097280"/>
                <a:gridCol w="502920"/>
                <a:gridCol w="868680"/>
              </a:tblGrid>
              <a:tr h="347472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Helvetica Neue"/>
                        </a:rPr>
                        <a:t>ID</a:t>
                      </a:r>
                    </a:p>
                  </a:txBody>
                  <a:tcPr marL="54864" marR="54864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Helvetica Neue"/>
                        </a:rPr>
                        <a:t>Hypothesis</a:t>
                      </a:r>
                    </a:p>
                  </a:txBody>
                  <a:tcPr marL="54864" marR="54864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Helvetica Neue"/>
                        </a:rPr>
                        <a:t>Test</a:t>
                      </a:r>
                    </a:p>
                  </a:txBody>
                  <a:tcPr marL="54864" marR="54864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Helvetica Neue"/>
                        </a:rPr>
                        <a:t>ICE</a:t>
                      </a:r>
                    </a:p>
                  </a:txBody>
                  <a:tcPr marL="54864" marR="54864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Helvetica Neue"/>
                        </a:rPr>
                        <a:t>Result</a:t>
                      </a:r>
                    </a:p>
                  </a:txBody>
                  <a:tcPr marL="54864" marR="54864">
                    <a:solidFill>
                      <a:srgbClr val="1F2937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H1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The margin drop is concentrated in one product category.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segment_delta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540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B42318"/>
                          </a:solidFill>
                          <a:latin typeface="Helvetica Neue"/>
                        </a:rPr>
                        <a:t>Rejected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H2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February is the break point of the quarter and March recovers.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trend_break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490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5803D"/>
                          </a:solidFill>
                          <a:latin typeface="Helvetica Neue"/>
                        </a:rPr>
                        <a:t>Supported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H3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Orders delivered in more than 7 days have a much higher return rate.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binary_split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432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5803D"/>
                          </a:solidFill>
                          <a:latin typeface="Helvetica Neue"/>
                        </a:rPr>
                        <a:t>Supported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H4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The return rate rose in every category in February.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uniform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300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5803D"/>
                          </a:solidFill>
                          <a:latin typeface="Helvetica Neue"/>
                        </a:rPr>
                        <a:t>Supported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H5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The margin fell evenly across all regions (not a local problem).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uniform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250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5803D"/>
                          </a:solidFill>
                          <a:latin typeface="Helvetica Neue"/>
                        </a:rPr>
                        <a:t>Supported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H6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The margin fell evenly across all traffic channels (not one ad channel getting more expensive).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uniform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200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B42318"/>
                          </a:solidFill>
                          <a:latin typeface="Helvetica Neue"/>
                        </a:rPr>
                        <a:t>Rejected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</a:tr>
            </a:tbl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548640" y="5074920"/>
            <a:ext cx="4937760" cy="11887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Helvetica Neue"/>
              </a:rPr>
              <a:t>ME: Each order line belongs to exactly one category, one region and one channel; revenue-weighted shift-share adds up exactly to the total margin Δ.</a:t>
            </a:r>
          </a:p>
          <a:p>
            <a:pPr algn="l"/>
            <a:r>
              <a:rPr sz="850" b="0">
                <a:solidFill>
                  <a:srgbClr val="6B7280"/>
                </a:solidFill>
                <a:latin typeface="Helvetica Neue"/>
              </a:rPr>
              <a:t>CE: The total Δ equals the sum of every category's contribution; the operations branch (delivery, returns) is tested by group comparison; fixed costs are outside the data and recorded in boundaries.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C2410C"/>
                </a:solidFill>
                <a:latin typeface="Helvetica Neue"/>
              </a:rPr>
              <a:t>WHEN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9144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Helvetica Neue"/>
              </a:rPr>
              <a:t>The profit margin fell from 29.6% to 14.3% in February, then recovered to 30.0% in March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481328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6355080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00800"/>
            <a:ext cx="1024128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Helvetica Neue"/>
              </a:rPr>
              <a:t>Source: techworld_ecommerce_teaching_Q1_2022.csv (2,008 rows after filters); base period 2022-01, comparison period 2022-02.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00800"/>
            <a:ext cx="850392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850" b="0">
                <a:solidFill>
                  <a:srgbClr val="6B7280"/>
                </a:solidFill>
                <a:latin typeface="Helvetica Neue"/>
              </a:rPr>
              <a:t>04 / 13</a:t>
            </a:r>
          </a:p>
        </p:txBody>
      </p:sp>
      <p:pic>
        <p:nvPicPr>
          <p:cNvPr id="8" name="Picture 7" descr="slide_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7680960" cy="38404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549640" y="1691640"/>
            <a:ext cx="3090672" cy="4526280"/>
          </a:xfrm>
          <a:prstGeom prst="rect">
            <a:avLst/>
          </a:prstGeom>
          <a:solidFill>
            <a:srgbClr val="F7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32520" y="1828800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C2410C"/>
                </a:solidFill>
                <a:latin typeface="Helvetica Neue"/>
              </a:rPr>
              <a:t>-15.3pp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2331720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Change in Profit margin, period 2022-02 vs previous period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2852928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1F2937"/>
                </a:solidFill>
                <a:latin typeface="Helvetica Neue"/>
              </a:rPr>
              <a:t>+15.7pp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32520" y="3355848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Change in Profit margin, period 2022-03 vs previous period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32520" y="3877056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1F2937"/>
                </a:solidFill>
                <a:latin typeface="Helvetica Neue"/>
              </a:rPr>
              <a:t>27.9%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32520" y="4379976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Return rate 2022-02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32520" y="4892040"/>
            <a:ext cx="27432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1">
                <a:solidFill>
                  <a:srgbClr val="C2410C"/>
                </a:solidFill>
                <a:latin typeface="Helvetica Neue"/>
              </a:rPr>
              <a:t>SO WHAT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32520" y="5138928"/>
            <a:ext cx="2743200" cy="10515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50" b="0">
                <a:solidFill>
                  <a:srgbClr val="1F2937"/>
                </a:solidFill>
                <a:latin typeface="Helvetica Neue"/>
              </a:rPr>
              <a:t>A single broken month followed by a recovery points to a timing-related incident (Lunar New Year) that needs a seasonal plan rather than restructuring.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C2410C"/>
                </a:solidFill>
                <a:latin typeface="Helvetica Neue"/>
              </a:rPr>
              <a:t>BROAD-BASED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9144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Helvetica Neue"/>
              </a:rPr>
              <a:t>Electronics accounts for 82.3% of the drop but did not fall the most: -14.5pp vs -21.3pp in the other categories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481328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6355080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00800"/>
            <a:ext cx="1024128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Helvetica Neue"/>
              </a:rPr>
              <a:t>Source: techworld_ecommerce_teaching_Q1_2022.csv (2,008 rows after filters); base period 2022-01, comparison period 2022-02.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00800"/>
            <a:ext cx="850392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850" b="0">
                <a:solidFill>
                  <a:srgbClr val="6B7280"/>
                </a:solidFill>
                <a:latin typeface="Helvetica Neue"/>
              </a:rPr>
              <a:t>05 / 13</a:t>
            </a:r>
          </a:p>
        </p:txBody>
      </p:sp>
      <p:pic>
        <p:nvPicPr>
          <p:cNvPr id="8" name="Picture 7" descr="slide_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7680960" cy="395020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549640" y="1691640"/>
            <a:ext cx="3090672" cy="4526280"/>
          </a:xfrm>
          <a:prstGeom prst="rect">
            <a:avLst/>
          </a:prstGeom>
          <a:solidFill>
            <a:srgbClr val="F7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32520" y="1828800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C2410C"/>
                </a:solidFill>
                <a:latin typeface="Helvetica Neue"/>
              </a:rPr>
              <a:t>82.3%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2331720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% of the total change from Electronics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2852928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1F2937"/>
                </a:solidFill>
                <a:latin typeface="Helvetica Neue"/>
              </a:rPr>
              <a:t>-14.5pp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32520" y="3355848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Change in Profit margin, Category=Electronics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32520" y="3877056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1F2937"/>
                </a:solidFill>
                <a:latin typeface="Helvetica Neue"/>
              </a:rPr>
              <a:t>-21.3pp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32520" y="4379976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Change in Profit margin for all other Category values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32520" y="4892040"/>
            <a:ext cx="27432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1">
                <a:solidFill>
                  <a:srgbClr val="C2410C"/>
                </a:solidFill>
                <a:latin typeface="Helvetica Neue"/>
              </a:rPr>
              <a:t>SO WHAT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32520" y="5138928"/>
            <a:ext cx="2743200" cy="10515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50" b="0">
                <a:solidFill>
                  <a:srgbClr val="1F2937"/>
                </a:solidFill>
                <a:latin typeface="Helvetica Neue"/>
              </a:rPr>
              <a:t>Its large share only reflects Electronics' revenue size; cutting Electronics would not fix the margin.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C2410C"/>
                </a:solidFill>
                <a:latin typeface="Helvetica Neue"/>
              </a:rPr>
              <a:t>BROAD-BASED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9144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Helvetica Neue"/>
              </a:rPr>
              <a:t>The four regions fell by almost the same amount, only 2.6pp apart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481328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6355080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00800"/>
            <a:ext cx="1024128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Helvetica Neue"/>
              </a:rPr>
              <a:t>Source: techworld_ecommerce_teaching_Q1_2022.csv (2,008 rows after filters); base period 2022-01, comparison period 2022-02.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00800"/>
            <a:ext cx="850392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850" b="0">
                <a:solidFill>
                  <a:srgbClr val="6B7280"/>
                </a:solidFill>
                <a:latin typeface="Helvetica Neue"/>
              </a:rPr>
              <a:t>06 / 13</a:t>
            </a:r>
          </a:p>
        </p:txBody>
      </p:sp>
      <p:pic>
        <p:nvPicPr>
          <p:cNvPr id="8" name="Picture 7" descr="slide_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7680960" cy="276514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549640" y="1691640"/>
            <a:ext cx="3090672" cy="4526280"/>
          </a:xfrm>
          <a:prstGeom prst="rect">
            <a:avLst/>
          </a:prstGeom>
          <a:solidFill>
            <a:srgbClr val="F7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32520" y="1828800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C2410C"/>
                </a:solidFill>
                <a:latin typeface="Helvetica Neue"/>
              </a:rPr>
              <a:t>2.6pp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2331720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Max−min spread of the change across Region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2852928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1F2937"/>
                </a:solidFill>
                <a:latin typeface="Helvetica Neue"/>
              </a:rPr>
              <a:t>14.9pp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32520" y="3355848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Typical size of the change (median |Δ|) across Region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32520" y="4892040"/>
            <a:ext cx="27432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1">
                <a:solidFill>
                  <a:srgbClr val="C2410C"/>
                </a:solidFill>
                <a:latin typeface="Helvetica Neue"/>
              </a:rPr>
              <a:t>SO WHAT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32520" y="5138928"/>
            <a:ext cx="2743200" cy="10515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50" b="0">
                <a:solidFill>
                  <a:srgbClr val="1F2937"/>
                </a:solidFill>
                <a:latin typeface="Helvetica Neue"/>
              </a:rPr>
              <a:t>Rules out a local cause; the problem sits in a step shared by every region.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C2410C"/>
                </a:solidFill>
                <a:latin typeface="Helvetica Neue"/>
              </a:rPr>
              <a:t>BROAD-BASED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9144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Helvetica Neue"/>
              </a:rPr>
              <a:t>The margin fell in every traffic channel, most in Organic (-19.9pp) and least in Direct (-11.8pp)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481328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6355080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00800"/>
            <a:ext cx="1024128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Helvetica Neue"/>
              </a:rPr>
              <a:t>Source: techworld_ecommerce_teaching_Q1_2022.csv (2,008 rows after filters); base period 2022-01, comparison period 2022-02.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00800"/>
            <a:ext cx="850392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850" b="0">
                <a:solidFill>
                  <a:srgbClr val="6B7280"/>
                </a:solidFill>
                <a:latin typeface="Helvetica Neue"/>
              </a:rPr>
              <a:t>07 / 13</a:t>
            </a:r>
          </a:p>
        </p:txBody>
      </p:sp>
      <p:pic>
        <p:nvPicPr>
          <p:cNvPr id="8" name="Picture 7" descr="slide_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7680960" cy="3610051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549640" y="1691640"/>
            <a:ext cx="3090672" cy="4526280"/>
          </a:xfrm>
          <a:prstGeom prst="rect">
            <a:avLst/>
          </a:prstGeom>
          <a:solidFill>
            <a:srgbClr val="F7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32520" y="1828800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C2410C"/>
                </a:solidFill>
                <a:latin typeface="Helvetica Neue"/>
              </a:rPr>
              <a:t>-19.9pp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2331720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Change in Profit margin, Traffic_Source=Organic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2852928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1F2937"/>
                </a:solidFill>
                <a:latin typeface="Helvetica Neue"/>
              </a:rPr>
              <a:t>-11.8pp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32520" y="3355848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Change in Profit margin, Traffic_Source=Direct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32520" y="3877056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1F2937"/>
                </a:solidFill>
                <a:latin typeface="Helvetica Neue"/>
              </a:rPr>
              <a:t>8.1pp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32520" y="4379976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Max−min spread of the change across Traffic_Source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32520" y="4892040"/>
            <a:ext cx="27432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1">
                <a:solidFill>
                  <a:srgbClr val="C2410C"/>
                </a:solidFill>
                <a:latin typeface="Helvetica Neue"/>
              </a:rPr>
              <a:t>SO WHAT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32520" y="5138928"/>
            <a:ext cx="2743200" cy="10515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50" b="0">
                <a:solidFill>
                  <a:srgbClr val="1F2937"/>
                </a:solidFill>
                <a:latin typeface="Helvetica Neue"/>
              </a:rPr>
              <a:t>An 8.1pp gap between channels is not enough to make marketing the main cause, since the channel with no ad spend (Organic) fell the most.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C2410C"/>
                </a:solidFill>
                <a:latin typeface="Helvetica Neue"/>
              </a:rPr>
              <a:t>GOES WITH RETURNS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9144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Helvetica Neue"/>
              </a:rPr>
              <a:t>Return rates rose almost equally in the three main categories, from +22.0pp to +23.1pp; Wearables (small sample) rose +42.4pp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481328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6355080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00800"/>
            <a:ext cx="1024128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Helvetica Neue"/>
              </a:rPr>
              <a:t>Source: techworld_ecommerce_teaching_Q1_2022.csv (2,008 rows after filters); base period 2022-01, comparison period 2022-02.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00800"/>
            <a:ext cx="850392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850" b="0">
                <a:solidFill>
                  <a:srgbClr val="6B7280"/>
                </a:solidFill>
                <a:latin typeface="Helvetica Neue"/>
              </a:rPr>
              <a:t>08 / 13</a:t>
            </a:r>
          </a:p>
        </p:txBody>
      </p:sp>
      <p:pic>
        <p:nvPicPr>
          <p:cNvPr id="8" name="Picture 7" descr="slide_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7680960" cy="2765145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549640" y="1691640"/>
            <a:ext cx="3090672" cy="4526280"/>
          </a:xfrm>
          <a:prstGeom prst="rect">
            <a:avLst/>
          </a:prstGeom>
          <a:solidFill>
            <a:srgbClr val="F7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32520" y="1828800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C2410C"/>
                </a:solidFill>
                <a:latin typeface="Helvetica Neue"/>
              </a:rPr>
              <a:t>3.5%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2331720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Return rate 2022-01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2852928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1F2937"/>
                </a:solidFill>
                <a:latin typeface="Helvetica Neue"/>
              </a:rPr>
              <a:t>27.9%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32520" y="3355848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Return rate 2022-02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32520" y="3877056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1F2937"/>
                </a:solidFill>
                <a:latin typeface="Helvetica Neue"/>
              </a:rPr>
              <a:t>1.1pp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32520" y="4379976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Max−min spread of the change across Category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32520" y="4892040"/>
            <a:ext cx="27432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1">
                <a:solidFill>
                  <a:srgbClr val="C2410C"/>
                </a:solidFill>
                <a:latin typeface="Helvetica Neue"/>
              </a:rPr>
              <a:t>SO WHAT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32520" y="5138928"/>
            <a:ext cx="2743200" cy="10515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50" b="0">
                <a:solidFill>
                  <a:srgbClr val="1F2937"/>
                </a:solidFill>
                <a:latin typeface="Helvetica Neue"/>
              </a:rPr>
              <a:t>Returns rose evenly, so the cause sits in a shared step (delivery), not in the quality of one product line.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C2410C"/>
                </a:solidFill>
                <a:latin typeface="Helvetica Neue"/>
              </a:rPr>
              <a:t>GOES WITH RETURNS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9144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Helvetica Neue"/>
              </a:rPr>
              <a:t>Orders delivered in more than 7 days were returned 37.2% of the time, nearly four times the on-time rate (10.0%)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481328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6355080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00800"/>
            <a:ext cx="1024128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Helvetica Neue"/>
              </a:rPr>
              <a:t>Source: techworld_ecommerce_teaching_Q1_2022.csv (2,008 rows after filters); base period 2022-01, comparison period 2022-02.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00800"/>
            <a:ext cx="850392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850" b="0">
                <a:solidFill>
                  <a:srgbClr val="6B7280"/>
                </a:solidFill>
                <a:latin typeface="Helvetica Neue"/>
              </a:rPr>
              <a:t>09 / 13</a:t>
            </a:r>
          </a:p>
        </p:txBody>
      </p:sp>
      <p:pic>
        <p:nvPicPr>
          <p:cNvPr id="8" name="Picture 7" descr="slide_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1691640"/>
            <a:ext cx="7680960" cy="215066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549640" y="1691640"/>
            <a:ext cx="3090672" cy="4526280"/>
          </a:xfrm>
          <a:prstGeom prst="rect">
            <a:avLst/>
          </a:prstGeom>
          <a:solidFill>
            <a:srgbClr val="F7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32520" y="1828800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C2410C"/>
                </a:solidFill>
                <a:latin typeface="Helvetica Neue"/>
              </a:rPr>
              <a:t>37.2%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32520" y="2331720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Return rate, group delivered in &gt; 7 days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732520" y="2852928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1F2937"/>
                </a:solidFill>
                <a:latin typeface="Helvetica Neue"/>
              </a:rPr>
              <a:t>10.0%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32520" y="3355848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Return rate, group delivered in ≤ 7 days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732520" y="3877056"/>
            <a:ext cx="2743200" cy="502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400" b="1">
                <a:solidFill>
                  <a:srgbClr val="1F2937"/>
                </a:solidFill>
                <a:latin typeface="Helvetica Neue"/>
              </a:rPr>
              <a:t>384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732520" y="4379976"/>
            <a:ext cx="2743200" cy="4572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0">
                <a:solidFill>
                  <a:srgbClr val="6B7280"/>
                </a:solidFill>
                <a:latin typeface="Helvetica Neue"/>
              </a:rPr>
              <a:t>Rows in group delivered in &gt; 7 days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732520" y="4892040"/>
            <a:ext cx="27432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00" b="1">
                <a:solidFill>
                  <a:srgbClr val="C2410C"/>
                </a:solidFill>
                <a:latin typeface="Helvetica Neue"/>
              </a:rPr>
              <a:t>SO WHAT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32520" y="5138928"/>
            <a:ext cx="2743200" cy="10515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50" b="0">
                <a:solidFill>
                  <a:srgbClr val="1F2937"/>
                </a:solidFill>
                <a:latin typeface="Helvetica Neue"/>
              </a:rPr>
              <a:t>Late delivery goes with high returns; this is a correlation, and carrier data is needed to confirm the cause.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C2410C"/>
                </a:solidFill>
                <a:latin typeface="Helvetica Neue"/>
              </a:rPr>
              <a:t>HYPOTHESIS TESTING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9144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Helvetica Neue"/>
              </a:rPr>
              <a:t>4 hypotheses supported by the data, 2 rejected, 0 not testable with the current data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481328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6355080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00800"/>
            <a:ext cx="1024128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Helvetica Neue"/>
              </a:rPr>
              <a:t>Source: techworld_ecommerce_teaching_Q1_2022.csv (2,008 rows after filters); base period 2022-01, comparison period 2022-02.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00800"/>
            <a:ext cx="850392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850" b="0">
                <a:solidFill>
                  <a:srgbClr val="6B7280"/>
                </a:solidFill>
                <a:latin typeface="Helvetica Neue"/>
              </a:rPr>
              <a:t>10 / 13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91640"/>
          <a:ext cx="11091671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7200"/>
                <a:gridCol w="3749039"/>
                <a:gridCol w="1097280"/>
                <a:gridCol w="5788152"/>
              </a:tblGrid>
              <a:tr h="347472"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Helvetica Neue"/>
                        </a:rPr>
                        <a:t>ID</a:t>
                      </a:r>
                    </a:p>
                  </a:txBody>
                  <a:tcPr marL="54864" marR="54864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Helvetica Neue"/>
                        </a:rPr>
                        <a:t>Hypothesis</a:t>
                      </a:r>
                    </a:p>
                  </a:txBody>
                  <a:tcPr marL="54864" marR="54864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Helvetica Neue"/>
                        </a:rPr>
                        <a:t>Result</a:t>
                      </a:r>
                    </a:p>
                  </a:txBody>
                  <a:tcPr marL="54864" marR="54864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FFFFFF"/>
                          </a:solidFill>
                          <a:latin typeface="Helvetica Neue"/>
                        </a:rPr>
                        <a:t>Evidence</a:t>
                      </a:r>
                    </a:p>
                  </a:txBody>
                  <a:tcPr marL="54864" marR="54864">
                    <a:solidFill>
                      <a:srgbClr val="1F2937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H1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The margin drop is concentrated in one product category.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B42318"/>
                          </a:solidFill>
                          <a:latin typeface="Helvetica Neue"/>
                        </a:rPr>
                        <a:t>Rejected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Category = Electronics: 28.6% → 14.0% (-14.5pp), 82.3% of the total change of -15.3pp; all other Category values -21.3pp. The large contribution comes from the size of Electronics, not fr…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H2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February is the break point of the quarter and March recovers.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5803D"/>
                          </a:solidFill>
                          <a:latin typeface="Helvetica Neue"/>
                        </a:rPr>
                        <a:t>Supported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Profit margin by period: 2022-01 29.6%, 2022-02 14.3%, 2022-03 30.0%. Worst period: 2022-02 (-15.3pp).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H3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Orders delivered in more than 7 days have a much higher return rate.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5803D"/>
                          </a:solidFill>
                          <a:latin typeface="Helvetica Neue"/>
                        </a:rPr>
                        <a:t>Supported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Return rate: delivered in &gt; 7 days 37.2% vs delivered in ≤ 7 days 10.0% (gap +27.2pp).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H4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The return rate rose in every category in February.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5803D"/>
                          </a:solidFill>
                          <a:latin typeface="Helvetica Neue"/>
                        </a:rPr>
                        <a:t>Supported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By Category (all rows): Accessories +23.1pp, Audio +22.8pp, Electronics +22.0pp. Spread across groups 1.1pp vs a typical change of 22.8pp → the change is uniform.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H5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The margin fell evenly across all regions (not a local problem).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15803D"/>
                          </a:solidFill>
                          <a:latin typeface="Helvetica Neue"/>
                        </a:rPr>
                        <a:t>Supported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By Region (all rows): East -15.4pp, North -16.1pp, South -14.5pp, West -13.5pp. Spread across groups 2.6pp vs a typical change of 14.9pp → the change is uniform.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H6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The margin fell evenly across all traffic channels (not one ad channel getting more expensive).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1">
                          <a:solidFill>
                            <a:srgbClr val="B42318"/>
                          </a:solidFill>
                          <a:latin typeface="Helvetica Neue"/>
                        </a:rPr>
                        <a:t>Rejected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900" b="0">
                          <a:solidFill>
                            <a:srgbClr val="1F2937"/>
                          </a:solidFill>
                          <a:latin typeface="Helvetica Neue"/>
                        </a:rPr>
                        <a:t>By Traffic_Source (all rows): Direct -11.8pp, Email -14.6pp, Facebook Ads -16.3pp, Google Ads -14.5pp, Organic -19.9pp, Referral -14.9pp. Spread across groups 8.1pp vs a typical change of…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C2410C"/>
                </a:solidFill>
                <a:latin typeface="Helvetica Neue"/>
              </a:rPr>
              <a:t>RECOMMENDATIONS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9144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Helvetica Neue"/>
              </a:rPr>
              <a:t>Priority: prepare peak-season logistics and track returns weekly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481328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6355080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00800"/>
            <a:ext cx="1024128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Helvetica Neue"/>
              </a:rPr>
              <a:t>Source: techworld_ecommerce_teaching_Q1_2022.csv (2,008 rows after filters); base period 2022-01, comparison period 2022-02.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00800"/>
            <a:ext cx="850392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850" b="0">
                <a:solidFill>
                  <a:srgbClr val="6B7280"/>
                </a:solidFill>
                <a:latin typeface="Helvetica Neue"/>
              </a:rPr>
              <a:t>11 / 13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548640" y="1691640"/>
          <a:ext cx="11091671" cy="3273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"/>
                <a:gridCol w="5120640"/>
                <a:gridCol w="1554480"/>
                <a:gridCol w="1188720"/>
                <a:gridCol w="1856231"/>
                <a:gridCol w="1005840"/>
              </a:tblGrid>
              <a:tr h="347472"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#</a:t>
                      </a:r>
                    </a:p>
                  </a:txBody>
                  <a:tcPr marL="54864" marR="54864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Action</a:t>
                      </a:r>
                    </a:p>
                  </a:txBody>
                  <a:tcPr marL="54864" marR="54864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Owner</a:t>
                      </a:r>
                    </a:p>
                  </a:txBody>
                  <a:tcPr marL="54864" marR="54864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Timeline</a:t>
                      </a:r>
                    </a:p>
                  </a:txBody>
                  <a:tcPr marL="54864" marR="54864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KPI to track</a:t>
                      </a:r>
                    </a:p>
                  </a:txBody>
                  <a:tcPr marL="54864" marR="54864">
                    <a:solidFill>
                      <a:srgbClr val="1F293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FFFFFF"/>
                          </a:solidFill>
                          <a:latin typeface="Helvetica Neue"/>
                        </a:rPr>
                        <a:t>Type</a:t>
                      </a:r>
                    </a:p>
                  </a:txBody>
                  <a:tcPr marL="54864" marR="54864">
                    <a:solidFill>
                      <a:srgbClr val="1F2937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1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Reserve delivery capacity for Lunar New Year 2023 and line up a backup carrier — Shrink the group of orders with a 37.2% return rate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Head of Operations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Before December 2022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Share of orders delivered in more than 7 days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5803D"/>
                          </a:solidFill>
                          <a:latin typeface="Helvetica Neue"/>
                        </a:rPr>
                        <a:t>Quick win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2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Track the return rate weekly and alert when it exceeds 10.0% (the on-time delivery level)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Head of Customer Service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Within 2 weeks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Weekly return rate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15803D"/>
                          </a:solidFill>
                          <a:latin typeface="Helvetica Neue"/>
                        </a:rPr>
                        <a:t>Quick win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3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Put a maximum 7-day delivery SLA and late-delivery penalties into carrier contracts — Bring the return rate from 27.9% back toward January's 3.5%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Procurement Manager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Q2 2022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Monthly return rate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2410C"/>
                          </a:solidFill>
                          <a:latin typeface="Helvetica Neue"/>
                        </a:rPr>
                        <a:t>Big project</a:t>
                      </a:r>
                    </a:p>
                  </a:txBody>
                  <a:tcPr marL="54864" marR="54864"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4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Capture the carrier and the return reason for every order to isolate the cause of late deliveries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Data Lead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Within 1 month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0">
                          <a:solidFill>
                            <a:srgbClr val="1F2937"/>
                          </a:solidFill>
                          <a:latin typeface="Helvetica Neue"/>
                        </a:rPr>
                        <a:t>Share of returned orders with a recorded reason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000" b="1">
                          <a:solidFill>
                            <a:srgbClr val="C2410C"/>
                          </a:solidFill>
                          <a:latin typeface="Helvetica Neue"/>
                        </a:rPr>
                        <a:t>Big project</a:t>
                      </a:r>
                    </a:p>
                  </a:txBody>
                  <a:tcPr marL="54864" marR="54864">
                    <a:solidFill>
                      <a:srgbClr val="F7F7F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C2410C"/>
                </a:solidFill>
                <a:latin typeface="Helvetica Neue"/>
              </a:rPr>
              <a:t>LIMITATIONS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9144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Helvetica Neue"/>
              </a:rPr>
              <a:t>What the current data cannot answer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481328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6355080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00800"/>
            <a:ext cx="1024128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Helvetica Neue"/>
              </a:rPr>
              <a:t>Source: techworld_ecommerce_teaching_Q1_2022.csv (2,008 rows after filters); base period 2022-01, comparison period 2022-02.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00800"/>
            <a:ext cx="850392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850" b="0">
                <a:solidFill>
                  <a:srgbClr val="6B7280"/>
                </a:solidFill>
                <a:latin typeface="Helvetica Neue"/>
              </a:rPr>
              <a:t>12 /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737360"/>
            <a:ext cx="6949440" cy="44805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300" b="0">
                <a:solidFill>
                  <a:srgbClr val="1F2937"/>
                </a:solidFill>
                <a:latin typeface="Helvetica Neue"/>
              </a:rPr>
              <a:t>•  There is no fixed-cost data, so Net_Profit is order-level profit.</a:t>
            </a:r>
          </a:p>
          <a:p>
            <a:pPr algn="l"/>
            <a:r>
              <a:rPr sz="1300" b="0">
                <a:solidFill>
                  <a:srgbClr val="1F2937"/>
                </a:solidFill>
                <a:latin typeface="Helvetica Neue"/>
              </a:rPr>
              <a:t>•  There is no carrier information, so the cause of late deliveries cannot be isolated.</a:t>
            </a:r>
          </a:p>
          <a:p>
            <a:pPr algn="l"/>
            <a:r>
              <a:rPr sz="1300" b="0">
                <a:solidFill>
                  <a:srgbClr val="1F2937"/>
                </a:solidFill>
                <a:latin typeface="Helvetica Neue"/>
              </a:rPr>
              <a:t>•  Only Q1 2022 is available; no same-period comparison with the previous year.</a:t>
            </a:r>
          </a:p>
        </p:txBody>
      </p:sp>
      <p:sp>
        <p:nvSpPr>
          <p:cNvPr id="9" name="Rectangle 8"/>
          <p:cNvSpPr/>
          <p:nvPr/>
        </p:nvSpPr>
        <p:spPr>
          <a:xfrm>
            <a:off x="7863840" y="1691640"/>
            <a:ext cx="3776472" cy="4526280"/>
          </a:xfrm>
          <a:prstGeom prst="rect">
            <a:avLst/>
          </a:prstGeom>
          <a:solidFill>
            <a:srgbClr val="F7F7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046720" y="1828800"/>
            <a:ext cx="347472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950" b="1">
                <a:solidFill>
                  <a:srgbClr val="C2410C"/>
                </a:solidFill>
                <a:latin typeface="Helvetica Neue"/>
              </a:rPr>
              <a:t>NEXT STEPS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046720" y="2148840"/>
            <a:ext cx="3474720" cy="39319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150" b="0">
                <a:solidFill>
                  <a:srgbClr val="1F2937"/>
                </a:solidFill>
                <a:latin typeface="Helvetica Neue"/>
              </a:rPr>
              <a:t>→ Join carrier data to test the hidden-variable hypothesis (a partner that is both slow and damages goods).</a:t>
            </a:r>
          </a:p>
          <a:p>
            <a:pPr algn="l"/>
            <a:r>
              <a:rPr sz="1150" b="0">
                <a:solidFill>
                  <a:srgbClr val="1F2937"/>
                </a:solidFill>
                <a:latin typeface="Helvetica Neue"/>
              </a:rPr>
              <a:t>→ Compare with the previous year's Lunar New Year once the data is available.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274320"/>
            <a:ext cx="8229600" cy="2743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000" b="1">
                <a:solidFill>
                  <a:srgbClr val="C2410C"/>
                </a:solidFill>
                <a:latin typeface="Helvetica Neue"/>
              </a:rPr>
              <a:t>APPENDIX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30352"/>
            <a:ext cx="11064240" cy="91440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2200" b="1">
                <a:solidFill>
                  <a:srgbClr val="1F2937"/>
                </a:solidFill>
                <a:latin typeface="Helvetica Neue"/>
              </a:rPr>
              <a:t>KPI definitions, filters and data volume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48640" y="1481328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548640" y="6355080"/>
            <a:ext cx="11091672" cy="0"/>
          </a:xfrm>
          <a:prstGeom prst="line">
            <a:avLst/>
          </a:prstGeom>
          <a:ln w="9525">
            <a:solidFill>
              <a:srgbClr val="E5E7E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48640" y="6400800"/>
            <a:ext cx="10241280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850" b="0">
                <a:solidFill>
                  <a:srgbClr val="6B7280"/>
                </a:solidFill>
                <a:latin typeface="Helvetica Neue"/>
              </a:rPr>
              <a:t>Source: techworld_ecommerce_teaching_Q1_2022.csv (2,008 rows after filters); base period 2022-01, comparison period 2022-02.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89920" y="6400800"/>
            <a:ext cx="850392" cy="36576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r"/>
            <a:r>
              <a:rPr sz="850" b="0">
                <a:solidFill>
                  <a:srgbClr val="6B7280"/>
                </a:solidFill>
                <a:latin typeface="Helvetica Neue"/>
              </a:rPr>
              <a:t>13 / 13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1737360"/>
            <a:ext cx="11064240" cy="4389120"/>
          </a:xfrm>
          <a:prstGeom prst="rect">
            <a:avLst/>
          </a:prstGeom>
          <a:noFill/>
        </p:spPr>
        <p:txBody>
          <a:bodyPr wrap="square" anchor="t" lIns="18288" rIns="18288" tIns="18288" bIns="18288">
            <a:spAutoFit/>
          </a:bodyPr>
          <a:lstStyle/>
          <a:p>
            <a:pPr algn="l"/>
            <a:r>
              <a:rPr sz="1200" b="0">
                <a:solidFill>
                  <a:srgbClr val="1F2937"/>
                </a:solidFill>
                <a:latin typeface="Helvetica Neue"/>
              </a:rPr>
              <a:t>•  Primary KPI: Profit margin — Sum of Net_Profit / sum of Sales</a:t>
            </a:r>
          </a:p>
          <a:p>
            <a:pPr algn="l"/>
            <a:r>
              <a:rPr sz="1200" b="0">
                <a:solidFill>
                  <a:srgbClr val="1F2937"/>
                </a:solidFill>
                <a:latin typeface="Helvetica Neue"/>
              </a:rPr>
              <a:t>•  Dataset: techworld_ecommerce_teaching_Q1_2022.csv · 2,008 raw rows · 2,008 rows after filters</a:t>
            </a:r>
          </a:p>
          <a:p>
            <a:pPr algn="l"/>
            <a:r>
              <a:rPr sz="1200" b="0">
                <a:solidFill>
                  <a:srgbClr val="1F2937"/>
                </a:solidFill>
                <a:latin typeface="Helvetica Neue"/>
              </a:rPr>
              <a:t>•  Filters: none</a:t>
            </a:r>
          </a:p>
          <a:p>
            <a:pPr algn="l"/>
            <a:r>
              <a:rPr sz="1200" b="0">
                <a:solidFill>
                  <a:srgbClr val="1F2937"/>
                </a:solidFill>
                <a:latin typeface="Helvetica Neue"/>
              </a:rPr>
              <a:t>•  Comparison: base = 2022-01, comp = 2022-02; periods in the data: 2022-01, 2022-02, 2022-03</a:t>
            </a:r>
          </a:p>
          <a:p>
            <a:pPr algn="l"/>
            <a:r>
              <a:rPr sz="1200" b="0">
                <a:solidFill>
                  <a:srgbClr val="1F2937"/>
                </a:solidFill>
                <a:latin typeface="Helvetica Neue"/>
              </a:rPr>
              <a:t>•  Shift-share decomposition: total Δ = Σ rate effect (performance within each group) + Σ mix effect (group mix).</a:t>
            </a:r>
          </a:p>
          <a:p>
            <a:pPr algn="l"/>
            <a:r>
              <a:rPr sz="1200" b="0">
                <a:solidFill>
                  <a:srgbClr val="1F2937"/>
                </a:solidFill>
                <a:latin typeface="Helvetica Neue"/>
              </a:rPr>
              <a:t>•  Every number in this deck traces back to facts.json (QA gate).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