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28600" cy="6858000"/>
          </a:xfrm>
          <a:prstGeom prst="rect">
            <a:avLst/>
          </a:prstGeom>
          <a:solidFill>
            <a:srgbClr val="C24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914400"/>
            <a:ext cx="10058400" cy="365760"/>
          </a:xfrm>
          <a:prstGeom prst="rect">
            <a:avLst/>
          </a:prstGeom>
          <a:noFill/>
        </p:spPr>
        <p:txBody>
          <a:bodyPr wrap="square" anchor="t" lIns="18288" rIns="18288" tIns="18288" bIns="18288">
            <a:spAutoFit/>
          </a:bodyPr>
          <a:lstStyle/>
          <a:p>
            <a:pPr algn="l"/>
            <a:r>
              <a:rPr sz="1200" b="1">
                <a:solidFill>
                  <a:srgbClr val="C2410C"/>
                </a:solidFill>
                <a:latin typeface="Helvetica Neue"/>
              </a:rPr>
              <a:t>ANALYTICAL REPORT</a:t>
            </a:r>
          </a:p>
        </p:txBody>
      </p:sp>
      <p:sp>
        <p:nvSpPr>
          <p:cNvPr id="4" name="TextBox 3"/>
          <p:cNvSpPr txBox="1"/>
          <p:nvPr/>
        </p:nvSpPr>
        <p:spPr>
          <a:xfrm>
            <a:off x="822960" y="1463040"/>
            <a:ext cx="10424160" cy="2194560"/>
          </a:xfrm>
          <a:prstGeom prst="rect">
            <a:avLst/>
          </a:prstGeom>
          <a:noFill/>
        </p:spPr>
        <p:txBody>
          <a:bodyPr wrap="square" anchor="t" lIns="18288" rIns="18288" tIns="18288" bIns="18288">
            <a:spAutoFit/>
          </a:bodyPr>
          <a:lstStyle/>
          <a:p>
            <a:pPr algn="l"/>
            <a:r>
              <a:rPr sz="3400" b="1">
                <a:solidFill>
                  <a:srgbClr val="1F2937"/>
                </a:solidFill>
                <a:latin typeface="Helvetica Neue"/>
              </a:rPr>
              <a:t>August 2023 transaction success rate: where the problem is and what to fix first</a:t>
            </a:r>
          </a:p>
        </p:txBody>
      </p:sp>
      <p:sp>
        <p:nvSpPr>
          <p:cNvPr id="5" name="TextBox 4"/>
          <p:cNvSpPr txBox="1"/>
          <p:nvPr/>
        </p:nvSpPr>
        <p:spPr>
          <a:xfrm>
            <a:off x="822960" y="3931920"/>
            <a:ext cx="10058400" cy="548640"/>
          </a:xfrm>
          <a:prstGeom prst="rect">
            <a:avLst/>
          </a:prstGeom>
          <a:noFill/>
        </p:spPr>
        <p:txBody>
          <a:bodyPr wrap="square" anchor="t" lIns="18288" rIns="18288" tIns="18288" bIns="18288">
            <a:spAutoFit/>
          </a:bodyPr>
          <a:lstStyle/>
          <a:p>
            <a:pPr algn="l"/>
            <a:r>
              <a:rPr sz="1600" b="0">
                <a:solidFill>
                  <a:srgbClr val="6B7280"/>
                </a:solidFill>
                <a:latin typeface="Helvetica Neue"/>
              </a:rPr>
              <a:t>Analysis of 32,122 transactions, July–August 2023 · E-Wallet</a:t>
            </a:r>
          </a:p>
        </p:txBody>
      </p:sp>
      <p:sp>
        <p:nvSpPr>
          <p:cNvPr id="6" name="TextBox 5"/>
          <p:cNvSpPr txBox="1"/>
          <p:nvPr/>
        </p:nvSpPr>
        <p:spPr>
          <a:xfrm>
            <a:off x="822960" y="5760720"/>
            <a:ext cx="10058400" cy="365760"/>
          </a:xfrm>
          <a:prstGeom prst="rect">
            <a:avLst/>
          </a:prstGeom>
          <a:noFill/>
        </p:spPr>
        <p:txBody>
          <a:bodyPr wrap="square" anchor="t" lIns="18288" rIns="18288" tIns="18288" bIns="18288">
            <a:spAutoFit/>
          </a:bodyPr>
          <a:lstStyle/>
          <a:p>
            <a:pPr algn="l"/>
            <a:r>
              <a:rPr sz="1100" b="0">
                <a:solidFill>
                  <a:srgbClr val="6B7280"/>
                </a:solidFill>
                <a:latin typeface="Helvetica Neue"/>
              </a:rPr>
              <a:t>Prepared for: Executive team   ·   2026-10-11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8229600" cy="274320"/>
          </a:xfrm>
          <a:prstGeom prst="rect">
            <a:avLst/>
          </a:prstGeom>
          <a:noFill/>
        </p:spPr>
        <p:txBody>
          <a:bodyPr wrap="square" anchor="t" lIns="18288" rIns="18288" tIns="18288" bIns="18288">
            <a:spAutoFit/>
          </a:bodyPr>
          <a:lstStyle/>
          <a:p>
            <a:pPr algn="l"/>
            <a:r>
              <a:rPr sz="1000" b="1">
                <a:solidFill>
                  <a:srgbClr val="C2410C"/>
                </a:solidFill>
                <a:latin typeface="Helvetica Neue"/>
              </a:rPr>
              <a:t>EXECUTIVE SUMMARY</a:t>
            </a:r>
          </a:p>
        </p:txBody>
      </p:sp>
      <p:sp>
        <p:nvSpPr>
          <p:cNvPr id="3" name="TextBox 2"/>
          <p:cNvSpPr txBox="1"/>
          <p:nvPr/>
        </p:nvSpPr>
        <p:spPr>
          <a:xfrm>
            <a:off x="548640" y="530352"/>
            <a:ext cx="11064240" cy="914400"/>
          </a:xfrm>
          <a:prstGeom prst="rect">
            <a:avLst/>
          </a:prstGeom>
          <a:noFill/>
        </p:spPr>
        <p:txBody>
          <a:bodyPr wrap="square" anchor="t" lIns="18288" rIns="18288" tIns="18288" bIns="18288">
            <a:spAutoFit/>
          </a:bodyPr>
          <a:lstStyle/>
          <a:p>
            <a:pPr algn="l"/>
            <a:r>
              <a:rPr sz="2200" b="1">
                <a:solidFill>
                  <a:srgbClr val="1F2937"/>
                </a:solidFill>
                <a:latin typeface="Helvetica Neue"/>
              </a:rPr>
              <a:t>The success rate fell -4.7pp, mostly in Billing; September's priority is Billing capacity, starting with authentication</a:t>
            </a:r>
          </a:p>
        </p:txBody>
      </p:sp>
      <p:cxnSp>
        <p:nvCxnSpPr>
          <p:cNvPr id="4" name="Connector 3"/>
          <p:cNvCxnSpPr/>
          <p:nvPr/>
        </p:nvCxnSpPr>
        <p:spPr>
          <a:xfrm>
            <a:off x="548640" y="1481328"/>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55080"/>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400800"/>
            <a:ext cx="10241280" cy="365760"/>
          </a:xfrm>
          <a:prstGeom prst="rect">
            <a:avLst/>
          </a:prstGeom>
          <a:noFill/>
        </p:spPr>
        <p:txBody>
          <a:bodyPr wrap="square" anchor="t" lIns="18288" rIns="18288" tIns="18288" bIns="18288">
            <a:spAutoFit/>
          </a:bodyPr>
          <a:lstStyle/>
          <a:p>
            <a:pPr algn="l"/>
            <a:r>
              <a:rPr sz="850" b="0">
                <a:solidFill>
                  <a:srgbClr val="6B7280"/>
                </a:solidFill>
                <a:latin typeface="Helvetica Neue"/>
              </a:rPr>
              <a:t>Source: transactions_enhanced.csv (32,122 rows after filters); base period 7/2023, comparison period 8/2023.</a:t>
            </a:r>
          </a:p>
        </p:txBody>
      </p:sp>
      <p:sp>
        <p:nvSpPr>
          <p:cNvPr id="7" name="TextBox 6"/>
          <p:cNvSpPr txBox="1"/>
          <p:nvPr/>
        </p:nvSpPr>
        <p:spPr>
          <a:xfrm>
            <a:off x="10789920" y="6400800"/>
            <a:ext cx="850392" cy="365760"/>
          </a:xfrm>
          <a:prstGeom prst="rect">
            <a:avLst/>
          </a:prstGeom>
          <a:noFill/>
        </p:spPr>
        <p:txBody>
          <a:bodyPr wrap="square" anchor="t" lIns="18288" rIns="18288" tIns="18288" bIns="18288">
            <a:spAutoFit/>
          </a:bodyPr>
          <a:lstStyle/>
          <a:p>
            <a:pPr algn="r"/>
            <a:r>
              <a:rPr sz="850" b="0">
                <a:solidFill>
                  <a:srgbClr val="6B7280"/>
                </a:solidFill>
                <a:latin typeface="Helvetica Neue"/>
              </a:rPr>
              <a:t>02 / 14</a:t>
            </a:r>
          </a:p>
        </p:txBody>
      </p:sp>
      <p:sp>
        <p:nvSpPr>
          <p:cNvPr id="8" name="TextBox 7"/>
          <p:cNvSpPr txBox="1"/>
          <p:nvPr/>
        </p:nvSpPr>
        <p:spPr>
          <a:xfrm>
            <a:off x="548640" y="1691640"/>
            <a:ext cx="1097280" cy="822960"/>
          </a:xfrm>
          <a:prstGeom prst="rect">
            <a:avLst/>
          </a:prstGeom>
          <a:noFill/>
        </p:spPr>
        <p:txBody>
          <a:bodyPr wrap="square" anchor="t" lIns="18288" rIns="18288" tIns="18288" bIns="18288">
            <a:spAutoFit/>
          </a:bodyPr>
          <a:lstStyle/>
          <a:p>
            <a:pPr algn="l"/>
            <a:r>
              <a:rPr sz="950" b="1">
                <a:solidFill>
                  <a:srgbClr val="6B7280"/>
                </a:solidFill>
                <a:latin typeface="Helvetica Neue"/>
              </a:rPr>
              <a:t>SITUATION</a:t>
            </a:r>
          </a:p>
        </p:txBody>
      </p:sp>
      <p:sp>
        <p:nvSpPr>
          <p:cNvPr id="9" name="TextBox 8"/>
          <p:cNvSpPr txBox="1"/>
          <p:nvPr/>
        </p:nvSpPr>
        <p:spPr>
          <a:xfrm>
            <a:off x="1645920" y="1691640"/>
            <a:ext cx="3566160" cy="1097280"/>
          </a:xfrm>
          <a:prstGeom prst="rect">
            <a:avLst/>
          </a:prstGeom>
          <a:noFill/>
        </p:spPr>
        <p:txBody>
          <a:bodyPr wrap="square" anchor="t" lIns="18288" rIns="18288" tIns="18288" bIns="18288">
            <a:spAutoFit/>
          </a:bodyPr>
          <a:lstStyle/>
          <a:p>
            <a:pPr algn="l"/>
            <a:r>
              <a:rPr sz="1100" b="0">
                <a:solidFill>
                  <a:srgbClr val="1F2937"/>
                </a:solidFill>
                <a:latin typeface="Helvetica Neue"/>
              </a:rPr>
              <a:t>The e-wallet processed 14,662 transactions in July and 17,460 in August 2023 across Android, iOS and Web; the July success rate was 91.7%.</a:t>
            </a:r>
          </a:p>
        </p:txBody>
      </p:sp>
      <p:sp>
        <p:nvSpPr>
          <p:cNvPr id="10" name="TextBox 9"/>
          <p:cNvSpPr txBox="1"/>
          <p:nvPr/>
        </p:nvSpPr>
        <p:spPr>
          <a:xfrm>
            <a:off x="548640" y="2807208"/>
            <a:ext cx="1097280" cy="822960"/>
          </a:xfrm>
          <a:prstGeom prst="rect">
            <a:avLst/>
          </a:prstGeom>
          <a:noFill/>
        </p:spPr>
        <p:txBody>
          <a:bodyPr wrap="square" anchor="t" lIns="18288" rIns="18288" tIns="18288" bIns="18288">
            <a:spAutoFit/>
          </a:bodyPr>
          <a:lstStyle/>
          <a:p>
            <a:pPr algn="l"/>
            <a:r>
              <a:rPr sz="950" b="1">
                <a:solidFill>
                  <a:srgbClr val="6B7280"/>
                </a:solidFill>
                <a:latin typeface="Helvetica Neue"/>
              </a:rPr>
              <a:t>COMPLICATION</a:t>
            </a:r>
          </a:p>
        </p:txBody>
      </p:sp>
      <p:sp>
        <p:nvSpPr>
          <p:cNvPr id="11" name="TextBox 10"/>
          <p:cNvSpPr txBox="1"/>
          <p:nvPr/>
        </p:nvSpPr>
        <p:spPr>
          <a:xfrm>
            <a:off x="1645920" y="2807208"/>
            <a:ext cx="3566160" cy="1097280"/>
          </a:xfrm>
          <a:prstGeom prst="rect">
            <a:avLst/>
          </a:prstGeom>
          <a:noFill/>
        </p:spPr>
        <p:txBody>
          <a:bodyPr wrap="square" anchor="t" lIns="18288" rIns="18288" tIns="18288" bIns="18288">
            <a:spAutoFit/>
          </a:bodyPr>
          <a:lstStyle/>
          <a:p>
            <a:pPr algn="l"/>
            <a:r>
              <a:rPr sz="1100" b="0">
                <a:solidFill>
                  <a:srgbClr val="1F2937"/>
                </a:solidFill>
                <a:latin typeface="Helvetica Neue"/>
              </a:rPr>
              <a:t>In August 2023 the success rate fell to 86.9% (-4.7pp), about 828 more failed transactions than if the July rate had held.</a:t>
            </a:r>
          </a:p>
        </p:txBody>
      </p:sp>
      <p:sp>
        <p:nvSpPr>
          <p:cNvPr id="12" name="TextBox 11"/>
          <p:cNvSpPr txBox="1"/>
          <p:nvPr/>
        </p:nvSpPr>
        <p:spPr>
          <a:xfrm>
            <a:off x="548640" y="3922776"/>
            <a:ext cx="1097280" cy="822960"/>
          </a:xfrm>
          <a:prstGeom prst="rect">
            <a:avLst/>
          </a:prstGeom>
          <a:noFill/>
        </p:spPr>
        <p:txBody>
          <a:bodyPr wrap="square" anchor="t" lIns="18288" rIns="18288" tIns="18288" bIns="18288">
            <a:spAutoFit/>
          </a:bodyPr>
          <a:lstStyle/>
          <a:p>
            <a:pPr algn="l"/>
            <a:r>
              <a:rPr sz="950" b="1">
                <a:solidFill>
                  <a:srgbClr val="6B7280"/>
                </a:solidFill>
                <a:latin typeface="Helvetica Neue"/>
              </a:rPr>
              <a:t>QUESTION</a:t>
            </a:r>
          </a:p>
        </p:txBody>
      </p:sp>
      <p:sp>
        <p:nvSpPr>
          <p:cNvPr id="13" name="TextBox 12"/>
          <p:cNvSpPr txBox="1"/>
          <p:nvPr/>
        </p:nvSpPr>
        <p:spPr>
          <a:xfrm>
            <a:off x="1645920" y="3922776"/>
            <a:ext cx="3566160" cy="1097280"/>
          </a:xfrm>
          <a:prstGeom prst="rect">
            <a:avLst/>
          </a:prstGeom>
          <a:noFill/>
        </p:spPr>
        <p:txBody>
          <a:bodyPr wrap="square" anchor="t" lIns="18288" rIns="18288" tIns="18288" bIns="18288">
            <a:spAutoFit/>
          </a:bodyPr>
          <a:lstStyle/>
          <a:p>
            <a:pPr algn="l"/>
            <a:r>
              <a:rPr sz="1100" b="0">
                <a:solidFill>
                  <a:srgbClr val="1F2937"/>
                </a:solidFill>
                <a:latin typeface="Helvetica Neue"/>
              </a:rPr>
              <a:t>Where should September's engineering capacity go to bring the success rate back to the July level?</a:t>
            </a:r>
          </a:p>
        </p:txBody>
      </p:sp>
      <p:sp>
        <p:nvSpPr>
          <p:cNvPr id="14" name="Rectangle 13"/>
          <p:cNvSpPr/>
          <p:nvPr/>
        </p:nvSpPr>
        <p:spPr>
          <a:xfrm>
            <a:off x="5440680" y="1691640"/>
            <a:ext cx="45720" cy="4434840"/>
          </a:xfrm>
          <a:prstGeom prst="rect">
            <a:avLst/>
          </a:prstGeom>
          <a:solidFill>
            <a:srgbClr val="C24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80" y="1691640"/>
            <a:ext cx="5943600" cy="274320"/>
          </a:xfrm>
          <a:prstGeom prst="rect">
            <a:avLst/>
          </a:prstGeom>
          <a:noFill/>
        </p:spPr>
        <p:txBody>
          <a:bodyPr wrap="square" anchor="t" lIns="18288" rIns="18288" tIns="18288" bIns="18288">
            <a:spAutoFit/>
          </a:bodyPr>
          <a:lstStyle/>
          <a:p>
            <a:pPr algn="l"/>
            <a:r>
              <a:rPr sz="950" b="1">
                <a:solidFill>
                  <a:srgbClr val="C2410C"/>
                </a:solidFill>
                <a:latin typeface="Helvetica Neue"/>
              </a:rPr>
              <a:t>ANSWER</a:t>
            </a:r>
          </a:p>
        </p:txBody>
      </p:sp>
      <p:sp>
        <p:nvSpPr>
          <p:cNvPr id="16" name="TextBox 15"/>
          <p:cNvSpPr txBox="1"/>
          <p:nvPr/>
        </p:nvSpPr>
        <p:spPr>
          <a:xfrm>
            <a:off x="5669280" y="1938528"/>
            <a:ext cx="5943600" cy="1188720"/>
          </a:xfrm>
          <a:prstGeom prst="rect">
            <a:avLst/>
          </a:prstGeom>
          <a:noFill/>
        </p:spPr>
        <p:txBody>
          <a:bodyPr wrap="square" anchor="t" lIns="18288" rIns="18288" tIns="18288" bIns="18288">
            <a:spAutoFit/>
          </a:bodyPr>
          <a:lstStyle/>
          <a:p>
            <a:pPr algn="l"/>
            <a:r>
              <a:rPr sz="1150" b="1">
                <a:solidFill>
                  <a:srgbClr val="1F2937"/>
                </a:solidFill>
                <a:latin typeface="Helvetica Neue"/>
              </a:rPr>
              <a:t>The success rate fell -4.7pp, mostly in Billing: Billing accounts for 64.5% of the drop (86.3% → 71.8%) in the same month Billing volume rose +50.0%. Failures rose on every platform, every payment method and every error type, so September's priority is the processing capacity of the Billing flow, starting with authentication, the error type behind 54.0% of the additional failures.</a:t>
            </a:r>
          </a:p>
        </p:txBody>
      </p:sp>
      <p:sp>
        <p:nvSpPr>
          <p:cNvPr id="17" name="TextBox 16"/>
          <p:cNvSpPr txBox="1"/>
          <p:nvPr/>
        </p:nvSpPr>
        <p:spPr>
          <a:xfrm>
            <a:off x="5669280" y="3127248"/>
            <a:ext cx="5943600" cy="274320"/>
          </a:xfrm>
          <a:prstGeom prst="rect">
            <a:avLst/>
          </a:prstGeom>
          <a:noFill/>
        </p:spPr>
        <p:txBody>
          <a:bodyPr wrap="square" anchor="t" lIns="18288" rIns="18288" tIns="18288" bIns="18288">
            <a:spAutoFit/>
          </a:bodyPr>
          <a:lstStyle/>
          <a:p>
            <a:pPr algn="l"/>
            <a:r>
              <a:rPr sz="950" b="1">
                <a:solidFill>
                  <a:srgbClr val="C2410C"/>
                </a:solidFill>
                <a:latin typeface="Helvetica Neue"/>
              </a:rPr>
              <a:t>KEY ARGUMENTS</a:t>
            </a:r>
          </a:p>
        </p:txBody>
      </p:sp>
      <p:sp>
        <p:nvSpPr>
          <p:cNvPr id="18" name="TextBox 17"/>
          <p:cNvSpPr txBox="1"/>
          <p:nvPr/>
        </p:nvSpPr>
        <p:spPr>
          <a:xfrm>
            <a:off x="5669280" y="3383280"/>
            <a:ext cx="411480" cy="411480"/>
          </a:xfrm>
          <a:prstGeom prst="rect">
            <a:avLst/>
          </a:prstGeom>
          <a:noFill/>
        </p:spPr>
        <p:txBody>
          <a:bodyPr wrap="square" anchor="t" lIns="18288" rIns="18288" tIns="18288" bIns="18288">
            <a:spAutoFit/>
          </a:bodyPr>
          <a:lstStyle/>
          <a:p>
            <a:pPr algn="l"/>
            <a:r>
              <a:rPr sz="1600" b="1">
                <a:solidFill>
                  <a:srgbClr val="C2410C"/>
                </a:solidFill>
                <a:latin typeface="Helvetica Neue"/>
              </a:rPr>
              <a:t>1</a:t>
            </a:r>
          </a:p>
        </p:txBody>
      </p:sp>
      <p:sp>
        <p:nvSpPr>
          <p:cNvPr id="19" name="TextBox 18"/>
          <p:cNvSpPr txBox="1"/>
          <p:nvPr/>
        </p:nvSpPr>
        <p:spPr>
          <a:xfrm>
            <a:off x="6035040" y="3401568"/>
            <a:ext cx="5577840" cy="731520"/>
          </a:xfrm>
          <a:prstGeom prst="rect">
            <a:avLst/>
          </a:prstGeom>
          <a:noFill/>
        </p:spPr>
        <p:txBody>
          <a:bodyPr wrap="square" anchor="t" lIns="18288" rIns="18288" tIns="18288" bIns="18288">
            <a:spAutoFit/>
          </a:bodyPr>
          <a:lstStyle/>
          <a:p>
            <a:pPr algn="l"/>
            <a:r>
              <a:rPr sz="1050" b="0">
                <a:solidFill>
                  <a:srgbClr val="1F2937"/>
                </a:solidFill>
                <a:latin typeface="Helvetica Neue"/>
              </a:rPr>
              <a:t>Billing accounts for 64.5% of the wallet-wide drop: Billing's success rate fell -14.5pp while all other categories fell only -2.0pp, just as Billing transactions rose +50.0%.</a:t>
            </a:r>
          </a:p>
        </p:txBody>
      </p:sp>
      <p:sp>
        <p:nvSpPr>
          <p:cNvPr id="20" name="TextBox 19"/>
          <p:cNvSpPr txBox="1"/>
          <p:nvPr/>
        </p:nvSpPr>
        <p:spPr>
          <a:xfrm>
            <a:off x="5669280" y="4096512"/>
            <a:ext cx="411480" cy="411480"/>
          </a:xfrm>
          <a:prstGeom prst="rect">
            <a:avLst/>
          </a:prstGeom>
          <a:noFill/>
        </p:spPr>
        <p:txBody>
          <a:bodyPr wrap="square" anchor="t" lIns="18288" rIns="18288" tIns="18288" bIns="18288">
            <a:spAutoFit/>
          </a:bodyPr>
          <a:lstStyle/>
          <a:p>
            <a:pPr algn="l"/>
            <a:r>
              <a:rPr sz="1600" b="1">
                <a:solidFill>
                  <a:srgbClr val="C2410C"/>
                </a:solidFill>
                <a:latin typeface="Helvetica Neue"/>
              </a:rPr>
              <a:t>2</a:t>
            </a:r>
          </a:p>
        </p:txBody>
      </p:sp>
      <p:sp>
        <p:nvSpPr>
          <p:cNvPr id="21" name="TextBox 20"/>
          <p:cNvSpPr txBox="1"/>
          <p:nvPr/>
        </p:nvSpPr>
        <p:spPr>
          <a:xfrm>
            <a:off x="6035040" y="4114800"/>
            <a:ext cx="5577840" cy="731520"/>
          </a:xfrm>
          <a:prstGeom prst="rect">
            <a:avLst/>
          </a:prstGeom>
          <a:noFill/>
        </p:spPr>
        <p:txBody>
          <a:bodyPr wrap="square" anchor="t" lIns="18288" rIns="18288" tIns="18288" bIns="18288">
            <a:spAutoFit/>
          </a:bodyPr>
          <a:lstStyle/>
          <a:p>
            <a:pPr algn="l"/>
            <a:r>
              <a:rPr sz="1050" b="0">
                <a:solidFill>
                  <a:srgbClr val="1F2937"/>
                </a:solidFill>
                <a:latin typeface="Helvetica Neue"/>
              </a:rPr>
              <a:t>Every error type rose within Billing; authentication is the largest (192 → 544 cases, 54.0% of the additional failures), the other types rose 3.5x.</a:t>
            </a:r>
          </a:p>
        </p:txBody>
      </p:sp>
      <p:sp>
        <p:nvSpPr>
          <p:cNvPr id="22" name="TextBox 21"/>
          <p:cNvSpPr txBox="1"/>
          <p:nvPr/>
        </p:nvSpPr>
        <p:spPr>
          <a:xfrm>
            <a:off x="5669280" y="4809744"/>
            <a:ext cx="411480" cy="411480"/>
          </a:xfrm>
          <a:prstGeom prst="rect">
            <a:avLst/>
          </a:prstGeom>
          <a:noFill/>
        </p:spPr>
        <p:txBody>
          <a:bodyPr wrap="square" anchor="t" lIns="18288" rIns="18288" tIns="18288" bIns="18288">
            <a:spAutoFit/>
          </a:bodyPr>
          <a:lstStyle/>
          <a:p>
            <a:pPr algn="l"/>
            <a:r>
              <a:rPr sz="1600" b="1">
                <a:solidFill>
                  <a:srgbClr val="C2410C"/>
                </a:solidFill>
                <a:latin typeface="Helvetica Neue"/>
              </a:rPr>
              <a:t>3</a:t>
            </a:r>
          </a:p>
        </p:txBody>
      </p:sp>
      <p:sp>
        <p:nvSpPr>
          <p:cNvPr id="23" name="TextBox 22"/>
          <p:cNvSpPr txBox="1"/>
          <p:nvPr/>
        </p:nvSpPr>
        <p:spPr>
          <a:xfrm>
            <a:off x="6035040" y="4828032"/>
            <a:ext cx="5577840" cy="731520"/>
          </a:xfrm>
          <a:prstGeom prst="rect">
            <a:avLst/>
          </a:prstGeom>
          <a:noFill/>
        </p:spPr>
        <p:txBody>
          <a:bodyPr wrap="square" anchor="t" lIns="18288" rIns="18288" tIns="18288" bIns="18288">
            <a:spAutoFit/>
          </a:bodyPr>
          <a:lstStyle/>
          <a:p>
            <a:pPr algn="l"/>
            <a:r>
              <a:rPr sz="1050" b="0">
                <a:solidFill>
                  <a:srgbClr val="1F2937"/>
                </a:solidFill>
                <a:latin typeface="Helvetica Neue"/>
              </a:rPr>
              <a:t>Three platforms and four payment methods dropped by about the same amount (spreads of 3.2pp and 3.8pp), so this is neither an app bug nor the fault of one payment partner.</a:t>
            </a:r>
          </a:p>
        </p:txBody>
      </p:sp>
      <p:sp>
        <p:nvSpPr>
          <p:cNvPr id="24" name="TextBox 23"/>
          <p:cNvSpPr txBox="1"/>
          <p:nvPr/>
        </p:nvSpPr>
        <p:spPr>
          <a:xfrm>
            <a:off x="548640" y="5029200"/>
            <a:ext cx="4754880" cy="274320"/>
          </a:xfrm>
          <a:prstGeom prst="rect">
            <a:avLst/>
          </a:prstGeom>
          <a:noFill/>
        </p:spPr>
        <p:txBody>
          <a:bodyPr wrap="square" anchor="t" lIns="18288" rIns="18288" tIns="18288" bIns="18288">
            <a:spAutoFit/>
          </a:bodyPr>
          <a:lstStyle/>
          <a:p>
            <a:pPr algn="l"/>
            <a:r>
              <a:rPr sz="950" b="1">
                <a:solidFill>
                  <a:srgbClr val="C2410C"/>
                </a:solidFill>
                <a:latin typeface="Helvetica Neue"/>
              </a:rPr>
              <a:t>DO NOW</a:t>
            </a:r>
          </a:p>
        </p:txBody>
      </p:sp>
      <p:sp>
        <p:nvSpPr>
          <p:cNvPr id="25" name="TextBox 24"/>
          <p:cNvSpPr txBox="1"/>
          <p:nvPr/>
        </p:nvSpPr>
        <p:spPr>
          <a:xfrm>
            <a:off x="548640" y="5285232"/>
            <a:ext cx="4754880" cy="1005840"/>
          </a:xfrm>
          <a:prstGeom prst="rect">
            <a:avLst/>
          </a:prstGeom>
          <a:noFill/>
        </p:spPr>
        <p:txBody>
          <a:bodyPr wrap="square" anchor="t" lIns="18288" rIns="18288" tIns="18288" bIns="18288">
            <a:spAutoFit/>
          </a:bodyPr>
          <a:lstStyle/>
          <a:p>
            <a:pPr algn="l"/>
            <a:r>
              <a:rPr sz="950" b="0">
                <a:solidFill>
                  <a:srgbClr val="1F2937"/>
                </a:solidFill>
                <a:latin typeface="Helvetica Neue"/>
              </a:rPr>
              <a:t>→ Monitor the Billing success rate hourly and alert when it drops below the July level (86.3%)</a:t>
            </a:r>
          </a:p>
          <a:p>
            <a:pPr algn="l"/>
            <a:r>
              <a:rPr sz="950" b="0">
                <a:solidFill>
                  <a:srgbClr val="1F2937"/>
                </a:solidFill>
                <a:latin typeface="Helvetica Neue"/>
              </a:rPr>
              <a:t>→ Load-test the OTP gateway and the Billing backend at 3,420 transactions/month; raise the quota or add a backup SMS provider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8229600" cy="274320"/>
          </a:xfrm>
          <a:prstGeom prst="rect">
            <a:avLst/>
          </a:prstGeom>
          <a:noFill/>
        </p:spPr>
        <p:txBody>
          <a:bodyPr wrap="square" anchor="t" lIns="18288" rIns="18288" tIns="18288" bIns="18288">
            <a:spAutoFit/>
          </a:bodyPr>
          <a:lstStyle/>
          <a:p>
            <a:pPr algn="l"/>
            <a:r>
              <a:rPr sz="1000" b="1">
                <a:solidFill>
                  <a:srgbClr val="C2410C"/>
                </a:solidFill>
                <a:latin typeface="Helvetica Neue"/>
              </a:rPr>
              <a:t>METHODOLOGY</a:t>
            </a:r>
          </a:p>
        </p:txBody>
      </p:sp>
      <p:sp>
        <p:nvSpPr>
          <p:cNvPr id="3" name="TextBox 2"/>
          <p:cNvSpPr txBox="1"/>
          <p:nvPr/>
        </p:nvSpPr>
        <p:spPr>
          <a:xfrm>
            <a:off x="548640" y="530352"/>
            <a:ext cx="11064240" cy="914400"/>
          </a:xfrm>
          <a:prstGeom prst="rect">
            <a:avLst/>
          </a:prstGeom>
          <a:noFill/>
        </p:spPr>
        <p:txBody>
          <a:bodyPr wrap="square" anchor="t" lIns="18288" rIns="18288" tIns="18288" bIns="18288">
            <a:spAutoFit/>
          </a:bodyPr>
          <a:lstStyle/>
          <a:p>
            <a:pPr algn="l"/>
            <a:r>
              <a:rPr sz="2200" b="1">
                <a:solidFill>
                  <a:srgbClr val="1F2937"/>
                </a:solidFill>
                <a:latin typeface="Helvetica Neue"/>
              </a:rPr>
              <a:t>A segmentation issue tree with 7 hypotheses, tested in ICE order</a:t>
            </a:r>
          </a:p>
        </p:txBody>
      </p:sp>
      <p:cxnSp>
        <p:nvCxnSpPr>
          <p:cNvPr id="4" name="Connector 3"/>
          <p:cNvCxnSpPr/>
          <p:nvPr/>
        </p:nvCxnSpPr>
        <p:spPr>
          <a:xfrm>
            <a:off x="548640" y="1481328"/>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55080"/>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400800"/>
            <a:ext cx="10241280" cy="365760"/>
          </a:xfrm>
          <a:prstGeom prst="rect">
            <a:avLst/>
          </a:prstGeom>
          <a:noFill/>
        </p:spPr>
        <p:txBody>
          <a:bodyPr wrap="square" anchor="t" lIns="18288" rIns="18288" tIns="18288" bIns="18288">
            <a:spAutoFit/>
          </a:bodyPr>
          <a:lstStyle/>
          <a:p>
            <a:pPr algn="l"/>
            <a:r>
              <a:rPr sz="850" b="0">
                <a:solidFill>
                  <a:srgbClr val="6B7280"/>
                </a:solidFill>
                <a:latin typeface="Helvetica Neue"/>
              </a:rPr>
              <a:t>Source: transactions_enhanced.csv (32,122 rows after filters); base period 7/2023, comparison period 8/2023.</a:t>
            </a:r>
          </a:p>
        </p:txBody>
      </p:sp>
      <p:sp>
        <p:nvSpPr>
          <p:cNvPr id="7" name="TextBox 6"/>
          <p:cNvSpPr txBox="1"/>
          <p:nvPr/>
        </p:nvSpPr>
        <p:spPr>
          <a:xfrm>
            <a:off x="10789920" y="6400800"/>
            <a:ext cx="850392" cy="365760"/>
          </a:xfrm>
          <a:prstGeom prst="rect">
            <a:avLst/>
          </a:prstGeom>
          <a:noFill/>
        </p:spPr>
        <p:txBody>
          <a:bodyPr wrap="square" anchor="t" lIns="18288" rIns="18288" tIns="18288" bIns="18288">
            <a:spAutoFit/>
          </a:bodyPr>
          <a:lstStyle/>
          <a:p>
            <a:pPr algn="r"/>
            <a:r>
              <a:rPr sz="850" b="0">
                <a:solidFill>
                  <a:srgbClr val="6B7280"/>
                </a:solidFill>
                <a:latin typeface="Helvetica Neue"/>
              </a:rPr>
              <a:t>03 / 14</a:t>
            </a:r>
          </a:p>
        </p:txBody>
      </p:sp>
      <p:sp>
        <p:nvSpPr>
          <p:cNvPr id="8" name="Rectangle 7"/>
          <p:cNvSpPr/>
          <p:nvPr/>
        </p:nvSpPr>
        <p:spPr>
          <a:xfrm>
            <a:off x="548640" y="2788920"/>
            <a:ext cx="2103120" cy="914400"/>
          </a:xfrm>
          <a:prstGeom prst="rect">
            <a:avLst/>
          </a:prstGeom>
          <a:solidFill>
            <a:srgbClr val="1F293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100" b="1">
                <a:solidFill>
                  <a:srgbClr val="FFFFFF"/>
                </a:solidFill>
                <a:latin typeface="Helvetica Neue"/>
              </a:rPr>
              <a:t>Δ success rate July → August</a:t>
            </a:r>
          </a:p>
        </p:txBody>
      </p:sp>
      <p:sp>
        <p:nvSpPr>
          <p:cNvPr id="9" name="Rectangle 8"/>
          <p:cNvSpPr/>
          <p:nvPr/>
        </p:nvSpPr>
        <p:spPr>
          <a:xfrm>
            <a:off x="3017520" y="1691640"/>
            <a:ext cx="2377440" cy="557784"/>
          </a:xfrm>
          <a:prstGeom prst="rect">
            <a:avLst/>
          </a:prstGeom>
          <a:solidFill>
            <a:srgbClr val="F7F7F5"/>
          </a:solidFill>
          <a:ln>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000">
                <a:solidFill>
                  <a:srgbClr val="1F2937"/>
                </a:solidFill>
                <a:latin typeface="Helvetica Neue"/>
              </a:rPr>
              <a:t>B1 · Product category</a:t>
            </a:r>
          </a:p>
        </p:txBody>
      </p:sp>
      <p:cxnSp>
        <p:nvCxnSpPr>
          <p:cNvPr id="10" name="Connector 9"/>
          <p:cNvCxnSpPr/>
          <p:nvPr/>
        </p:nvCxnSpPr>
        <p:spPr>
          <a:xfrm flipV="1">
            <a:off x="2651760" y="1970532.0"/>
            <a:ext cx="365760" cy="1275588.0"/>
          </a:xfrm>
          <a:prstGeom prst="line">
            <a:avLst/>
          </a:prstGeom>
          <a:ln>
            <a:solidFill>
              <a:srgbClr val="E5E7EB"/>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017520" y="2340864"/>
            <a:ext cx="2377440" cy="557784"/>
          </a:xfrm>
          <a:prstGeom prst="rect">
            <a:avLst/>
          </a:prstGeom>
          <a:solidFill>
            <a:srgbClr val="F7F7F5"/>
          </a:solidFill>
          <a:ln>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000">
                <a:solidFill>
                  <a:srgbClr val="1F2937"/>
                </a:solidFill>
                <a:latin typeface="Helvetica Neue"/>
              </a:rPr>
              <a:t>B2 · Error type</a:t>
            </a:r>
          </a:p>
        </p:txBody>
      </p:sp>
      <p:cxnSp>
        <p:nvCxnSpPr>
          <p:cNvPr id="12" name="Connector 11"/>
          <p:cNvCxnSpPr/>
          <p:nvPr/>
        </p:nvCxnSpPr>
        <p:spPr>
          <a:xfrm flipV="1">
            <a:off x="2651760" y="2619756.0"/>
            <a:ext cx="365760" cy="626364.0"/>
          </a:xfrm>
          <a:prstGeom prst="line">
            <a:avLst/>
          </a:prstGeom>
          <a:ln>
            <a:solidFill>
              <a:srgbClr val="E5E7EB"/>
            </a:solidFill>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3017520" y="2990088"/>
            <a:ext cx="2377440" cy="557784"/>
          </a:xfrm>
          <a:prstGeom prst="rect">
            <a:avLst/>
          </a:prstGeom>
          <a:solidFill>
            <a:srgbClr val="F7F7F5"/>
          </a:solidFill>
          <a:ln>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000">
                <a:solidFill>
                  <a:srgbClr val="1F2937"/>
                </a:solidFill>
                <a:latin typeface="Helvetica Neue"/>
              </a:rPr>
              <a:t>B3 · Platform: client or server</a:t>
            </a:r>
          </a:p>
        </p:txBody>
      </p:sp>
      <p:cxnSp>
        <p:nvCxnSpPr>
          <p:cNvPr id="14" name="Connector 13"/>
          <p:cNvCxnSpPr/>
          <p:nvPr/>
        </p:nvCxnSpPr>
        <p:spPr>
          <a:xfrm>
            <a:off x="2651760" y="3246120"/>
            <a:ext cx="365760" cy="22860.0"/>
          </a:xfrm>
          <a:prstGeom prst="line">
            <a:avLst/>
          </a:prstGeom>
          <a:ln>
            <a:solidFill>
              <a:srgbClr val="E5E7EB"/>
            </a:solidFill>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3017520" y="3639312"/>
            <a:ext cx="2377440" cy="557784"/>
          </a:xfrm>
          <a:prstGeom prst="rect">
            <a:avLst/>
          </a:prstGeom>
          <a:solidFill>
            <a:srgbClr val="F7F7F5"/>
          </a:solidFill>
          <a:ln>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000">
                <a:solidFill>
                  <a:srgbClr val="1F2937"/>
                </a:solidFill>
                <a:latin typeface="Helvetica Neue"/>
              </a:rPr>
              <a:t>B4 · Payment method</a:t>
            </a:r>
          </a:p>
        </p:txBody>
      </p:sp>
      <p:cxnSp>
        <p:nvCxnSpPr>
          <p:cNvPr id="16" name="Connector 15"/>
          <p:cNvCxnSpPr/>
          <p:nvPr/>
        </p:nvCxnSpPr>
        <p:spPr>
          <a:xfrm>
            <a:off x="2651760" y="3246120"/>
            <a:ext cx="365760" cy="672084.0"/>
          </a:xfrm>
          <a:prstGeom prst="line">
            <a:avLst/>
          </a:prstGeom>
          <a:ln>
            <a:solidFill>
              <a:srgbClr val="E5E7EB"/>
            </a:solidFill>
          </a:ln>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3017520" y="4288536"/>
            <a:ext cx="2377440" cy="557784"/>
          </a:xfrm>
          <a:prstGeom prst="rect">
            <a:avLst/>
          </a:prstGeom>
          <a:solidFill>
            <a:srgbClr val="F7F7F5"/>
          </a:solidFill>
          <a:ln>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000">
                <a:solidFill>
                  <a:srgbClr val="1F2937"/>
                </a:solidFill>
                <a:latin typeface="Helvetica Neue"/>
              </a:rPr>
              <a:t>B5 · Step-by-step payment flow</a:t>
            </a:r>
          </a:p>
        </p:txBody>
      </p:sp>
      <p:cxnSp>
        <p:nvCxnSpPr>
          <p:cNvPr id="18" name="Connector 17"/>
          <p:cNvCxnSpPr/>
          <p:nvPr/>
        </p:nvCxnSpPr>
        <p:spPr>
          <a:xfrm>
            <a:off x="2651760" y="3246120"/>
            <a:ext cx="365760" cy="1321308.0"/>
          </a:xfrm>
          <a:prstGeom prst="line">
            <a:avLst/>
          </a:prstGeom>
          <a:ln>
            <a:solidFill>
              <a:srgbClr val="E5E7EB"/>
            </a:solidFill>
          </a:ln>
        </p:spPr>
        <p:style>
          <a:lnRef idx="2">
            <a:schemeClr val="accent1"/>
          </a:lnRef>
          <a:fillRef idx="0">
            <a:schemeClr val="accent1"/>
          </a:fillRef>
          <a:effectRef idx="1">
            <a:schemeClr val="accent1"/>
          </a:effectRef>
          <a:fontRef idx="minor">
            <a:schemeClr val="tx1"/>
          </a:fontRef>
        </p:style>
      </p:cxnSp>
      <p:graphicFrame>
        <p:nvGraphicFramePr>
          <p:cNvPr id="19" name="Table 18"/>
          <p:cNvGraphicFramePr>
            <a:graphicFrameLocks noGrp="1"/>
          </p:cNvGraphicFramePr>
          <p:nvPr/>
        </p:nvGraphicFramePr>
        <p:xfrm>
          <a:off x="5669280" y="1691640"/>
          <a:ext cx="5943600" cy="3547872"/>
        </p:xfrm>
        <a:graphic>
          <a:graphicData uri="http://schemas.openxmlformats.org/drawingml/2006/table">
            <a:tbl>
              <a:tblPr firstRow="1" bandRow="1">
                <a:tableStyleId>{5C22544A-7EE6-4342-B048-85BDC9FD1C3A}</a:tableStyleId>
              </a:tblPr>
              <a:tblGrid>
                <a:gridCol w="411480"/>
                <a:gridCol w="3063240"/>
                <a:gridCol w="1097280"/>
                <a:gridCol w="502920"/>
                <a:gridCol w="868680"/>
              </a:tblGrid>
              <a:tr h="347472">
                <a:tc>
                  <a:txBody>
                    <a:bodyPr/>
                    <a:lstStyle/>
                    <a:p>
                      <a:r>
                        <a:rPr sz="900" b="1">
                          <a:solidFill>
                            <a:srgbClr val="FFFFFF"/>
                          </a:solidFill>
                          <a:latin typeface="Helvetica Neue"/>
                        </a:rPr>
                        <a:t>ID</a:t>
                      </a:r>
                    </a:p>
                  </a:txBody>
                  <a:tcPr marL="54864" marR="54864">
                    <a:solidFill>
                      <a:srgbClr val="1F2937"/>
                    </a:solidFill>
                  </a:tcPr>
                </a:tc>
                <a:tc>
                  <a:txBody>
                    <a:bodyPr/>
                    <a:lstStyle/>
                    <a:p>
                      <a:r>
                        <a:rPr sz="900" b="1">
                          <a:solidFill>
                            <a:srgbClr val="FFFFFF"/>
                          </a:solidFill>
                          <a:latin typeface="Helvetica Neue"/>
                        </a:rPr>
                        <a:t>Hypothesis</a:t>
                      </a:r>
                    </a:p>
                  </a:txBody>
                  <a:tcPr marL="54864" marR="54864">
                    <a:solidFill>
                      <a:srgbClr val="1F2937"/>
                    </a:solidFill>
                  </a:tcPr>
                </a:tc>
                <a:tc>
                  <a:txBody>
                    <a:bodyPr/>
                    <a:lstStyle/>
                    <a:p>
                      <a:r>
                        <a:rPr sz="900" b="1">
                          <a:solidFill>
                            <a:srgbClr val="FFFFFF"/>
                          </a:solidFill>
                          <a:latin typeface="Helvetica Neue"/>
                        </a:rPr>
                        <a:t>Test</a:t>
                      </a:r>
                    </a:p>
                  </a:txBody>
                  <a:tcPr marL="54864" marR="54864">
                    <a:solidFill>
                      <a:srgbClr val="1F2937"/>
                    </a:solidFill>
                  </a:tcPr>
                </a:tc>
                <a:tc>
                  <a:txBody>
                    <a:bodyPr/>
                    <a:lstStyle/>
                    <a:p>
                      <a:r>
                        <a:rPr sz="900" b="1">
                          <a:solidFill>
                            <a:srgbClr val="FFFFFF"/>
                          </a:solidFill>
                          <a:latin typeface="Helvetica Neue"/>
                        </a:rPr>
                        <a:t>ICE</a:t>
                      </a:r>
                    </a:p>
                  </a:txBody>
                  <a:tcPr marL="54864" marR="54864">
                    <a:solidFill>
                      <a:srgbClr val="1F2937"/>
                    </a:solidFill>
                  </a:tcPr>
                </a:tc>
                <a:tc>
                  <a:txBody>
                    <a:bodyPr/>
                    <a:lstStyle/>
                    <a:p>
                      <a:r>
                        <a:rPr sz="900" b="1">
                          <a:solidFill>
                            <a:srgbClr val="FFFFFF"/>
                          </a:solidFill>
                          <a:latin typeface="Helvetica Neue"/>
                        </a:rPr>
                        <a:t>Result</a:t>
                      </a:r>
                    </a:p>
                  </a:txBody>
                  <a:tcPr marL="54864" marR="54864">
                    <a:solidFill>
                      <a:srgbClr val="1F2937"/>
                    </a:solidFill>
                  </a:tcPr>
                </a:tc>
              </a:tr>
              <a:tr h="457200">
                <a:tc>
                  <a:txBody>
                    <a:bodyPr/>
                    <a:lstStyle/>
                    <a:p>
                      <a:r>
                        <a:rPr sz="900" b="0">
                          <a:solidFill>
                            <a:srgbClr val="1F2937"/>
                          </a:solidFill>
                          <a:latin typeface="Helvetica Neue"/>
                        </a:rPr>
                        <a:t>H1</a:t>
                      </a:r>
                    </a:p>
                  </a:txBody>
                  <a:tcPr marL="54864" marR="54864">
                    <a:solidFill>
                      <a:srgbClr val="FFFFFF"/>
                    </a:solidFill>
                  </a:tcPr>
                </a:tc>
                <a:tc>
                  <a:txBody>
                    <a:bodyPr/>
                    <a:lstStyle/>
                    <a:p>
                      <a:r>
                        <a:rPr sz="900" b="0">
                          <a:solidFill>
                            <a:srgbClr val="1F2937"/>
                          </a:solidFill>
                          <a:latin typeface="Helvetica Neue"/>
                        </a:rPr>
                        <a:t>The drop is concentrated in one category rather than spread evenly.</a:t>
                      </a:r>
                    </a:p>
                  </a:txBody>
                  <a:tcPr marL="54864" marR="54864">
                    <a:solidFill>
                      <a:srgbClr val="FFFFFF"/>
                    </a:solidFill>
                  </a:tcPr>
                </a:tc>
                <a:tc>
                  <a:txBody>
                    <a:bodyPr/>
                    <a:lstStyle/>
                    <a:p>
                      <a:r>
                        <a:rPr sz="900" b="0">
                          <a:solidFill>
                            <a:srgbClr val="1F2937"/>
                          </a:solidFill>
                          <a:latin typeface="Helvetica Neue"/>
                        </a:rPr>
                        <a:t>segment_delta</a:t>
                      </a:r>
                    </a:p>
                  </a:txBody>
                  <a:tcPr marL="54864" marR="54864">
                    <a:solidFill>
                      <a:srgbClr val="FFFFFF"/>
                    </a:solidFill>
                  </a:tcPr>
                </a:tc>
                <a:tc>
                  <a:txBody>
                    <a:bodyPr/>
                    <a:lstStyle/>
                    <a:p>
                      <a:r>
                        <a:rPr sz="900" b="0">
                          <a:solidFill>
                            <a:srgbClr val="1F2937"/>
                          </a:solidFill>
                          <a:latin typeface="Helvetica Neue"/>
                        </a:rPr>
                        <a:t>630</a:t>
                      </a:r>
                    </a:p>
                  </a:txBody>
                  <a:tcPr marL="54864" marR="54864">
                    <a:solidFill>
                      <a:srgbClr val="FFFFFF"/>
                    </a:solidFill>
                  </a:tcPr>
                </a:tc>
                <a:tc>
                  <a:txBody>
                    <a:bodyPr/>
                    <a:lstStyle/>
                    <a:p>
                      <a:r>
                        <a:rPr sz="900" b="1">
                          <a:solidFill>
                            <a:srgbClr val="15803D"/>
                          </a:solidFill>
                          <a:latin typeface="Helvetica Neue"/>
                        </a:rPr>
                        <a:t>Supported</a:t>
                      </a:r>
                    </a:p>
                  </a:txBody>
                  <a:tcPr marL="54864" marR="54864">
                    <a:solidFill>
                      <a:srgbClr val="FFFFFF"/>
                    </a:solidFill>
                  </a:tcPr>
                </a:tc>
              </a:tr>
              <a:tr h="457200">
                <a:tc>
                  <a:txBody>
                    <a:bodyPr/>
                    <a:lstStyle/>
                    <a:p>
                      <a:r>
                        <a:rPr sz="900" b="0">
                          <a:solidFill>
                            <a:srgbClr val="1F2937"/>
                          </a:solidFill>
                          <a:latin typeface="Helvetica Neue"/>
                        </a:rPr>
                        <a:t>H2</a:t>
                      </a:r>
                    </a:p>
                  </a:txBody>
                  <a:tcPr marL="54864" marR="54864">
                    <a:solidFill>
                      <a:srgbClr val="F7F7F5"/>
                    </a:solidFill>
                  </a:tcPr>
                </a:tc>
                <a:tc>
                  <a:txBody>
                    <a:bodyPr/>
                    <a:lstStyle/>
                    <a:p>
                      <a:r>
                        <a:rPr sz="900" b="0">
                          <a:solidFill>
                            <a:srgbClr val="1F2937"/>
                          </a:solidFill>
                          <a:latin typeface="Helvetica Neue"/>
                        </a:rPr>
                        <a:t>Within the most affected category, authentication errors (OTP/PIN) make up the majority of August failures.</a:t>
                      </a:r>
                    </a:p>
                  </a:txBody>
                  <a:tcPr marL="54864" marR="54864">
                    <a:solidFill>
                      <a:srgbClr val="F7F7F5"/>
                    </a:solidFill>
                  </a:tcPr>
                </a:tc>
                <a:tc>
                  <a:txBody>
                    <a:bodyPr/>
                    <a:lstStyle/>
                    <a:p>
                      <a:r>
                        <a:rPr sz="900" b="0">
                          <a:solidFill>
                            <a:srgbClr val="1F2937"/>
                          </a:solidFill>
                          <a:latin typeface="Helvetica Neue"/>
                        </a:rPr>
                        <a:t>composition</a:t>
                      </a:r>
                    </a:p>
                  </a:txBody>
                  <a:tcPr marL="54864" marR="54864">
                    <a:solidFill>
                      <a:srgbClr val="F7F7F5"/>
                    </a:solidFill>
                  </a:tcPr>
                </a:tc>
                <a:tc>
                  <a:txBody>
                    <a:bodyPr/>
                    <a:lstStyle/>
                    <a:p>
                      <a:r>
                        <a:rPr sz="900" b="0">
                          <a:solidFill>
                            <a:srgbClr val="1F2937"/>
                          </a:solidFill>
                          <a:latin typeface="Helvetica Neue"/>
                        </a:rPr>
                        <a:t>432</a:t>
                      </a:r>
                    </a:p>
                  </a:txBody>
                  <a:tcPr marL="54864" marR="54864">
                    <a:solidFill>
                      <a:srgbClr val="F7F7F5"/>
                    </a:solidFill>
                  </a:tcPr>
                </a:tc>
                <a:tc>
                  <a:txBody>
                    <a:bodyPr/>
                    <a:lstStyle/>
                    <a:p>
                      <a:r>
                        <a:rPr sz="900" b="1">
                          <a:solidFill>
                            <a:srgbClr val="15803D"/>
                          </a:solidFill>
                          <a:latin typeface="Helvetica Neue"/>
                        </a:rPr>
                        <a:t>Supported</a:t>
                      </a:r>
                    </a:p>
                  </a:txBody>
                  <a:tcPr marL="54864" marR="54864">
                    <a:solidFill>
                      <a:srgbClr val="F7F7F5"/>
                    </a:solidFill>
                  </a:tcPr>
                </a:tc>
              </a:tr>
              <a:tr h="457200">
                <a:tc>
                  <a:txBody>
                    <a:bodyPr/>
                    <a:lstStyle/>
                    <a:p>
                      <a:r>
                        <a:rPr sz="900" b="0">
                          <a:solidFill>
                            <a:srgbClr val="1F2937"/>
                          </a:solidFill>
                          <a:latin typeface="Helvetica Neue"/>
                        </a:rPr>
                        <a:t>H3</a:t>
                      </a:r>
                    </a:p>
                  </a:txBody>
                  <a:tcPr marL="54864" marR="54864">
                    <a:solidFill>
                      <a:srgbClr val="FFFFFF"/>
                    </a:solidFill>
                  </a:tcPr>
                </a:tc>
                <a:tc>
                  <a:txBody>
                    <a:bodyPr/>
                    <a:lstStyle/>
                    <a:p>
                      <a:r>
                        <a:rPr sz="900" b="0">
                          <a:solidFill>
                            <a:srgbClr val="1F2937"/>
                          </a:solidFill>
                          <a:latin typeface="Helvetica Neue"/>
                        </a:rPr>
                        <a:t>Within the most affected category, every platform dropped about the same, so the fault is server-side…</a:t>
                      </a:r>
                    </a:p>
                  </a:txBody>
                  <a:tcPr marL="54864" marR="54864">
                    <a:solidFill>
                      <a:srgbClr val="FFFFFF"/>
                    </a:solidFill>
                  </a:tcPr>
                </a:tc>
                <a:tc>
                  <a:txBody>
                    <a:bodyPr/>
                    <a:lstStyle/>
                    <a:p>
                      <a:r>
                        <a:rPr sz="900" b="0">
                          <a:solidFill>
                            <a:srgbClr val="1F2937"/>
                          </a:solidFill>
                          <a:latin typeface="Helvetica Neue"/>
                        </a:rPr>
                        <a:t>uniform</a:t>
                      </a:r>
                    </a:p>
                  </a:txBody>
                  <a:tcPr marL="54864" marR="54864">
                    <a:solidFill>
                      <a:srgbClr val="FFFFFF"/>
                    </a:solidFill>
                  </a:tcPr>
                </a:tc>
                <a:tc>
                  <a:txBody>
                    <a:bodyPr/>
                    <a:lstStyle/>
                    <a:p>
                      <a:r>
                        <a:rPr sz="900" b="0">
                          <a:solidFill>
                            <a:srgbClr val="1F2937"/>
                          </a:solidFill>
                          <a:latin typeface="Helvetica Neue"/>
                        </a:rPr>
                        <a:t>420</a:t>
                      </a:r>
                    </a:p>
                  </a:txBody>
                  <a:tcPr marL="54864" marR="54864">
                    <a:solidFill>
                      <a:srgbClr val="FFFFFF"/>
                    </a:solidFill>
                  </a:tcPr>
                </a:tc>
                <a:tc>
                  <a:txBody>
                    <a:bodyPr/>
                    <a:lstStyle/>
                    <a:p>
                      <a:r>
                        <a:rPr sz="900" b="1">
                          <a:solidFill>
                            <a:srgbClr val="15803D"/>
                          </a:solidFill>
                          <a:latin typeface="Helvetica Neue"/>
                        </a:rPr>
                        <a:t>Supported</a:t>
                      </a:r>
                    </a:p>
                  </a:txBody>
                  <a:tcPr marL="54864" marR="54864">
                    <a:solidFill>
                      <a:srgbClr val="FFFFFF"/>
                    </a:solidFill>
                  </a:tcPr>
                </a:tc>
              </a:tr>
              <a:tr h="457200">
                <a:tc>
                  <a:txBody>
                    <a:bodyPr/>
                    <a:lstStyle/>
                    <a:p>
                      <a:r>
                        <a:rPr sz="900" b="0">
                          <a:solidFill>
                            <a:srgbClr val="1F2937"/>
                          </a:solidFill>
                          <a:latin typeface="Helvetica Neue"/>
                        </a:rPr>
                        <a:t>H4</a:t>
                      </a:r>
                    </a:p>
                  </a:txBody>
                  <a:tcPr marL="54864" marR="54864">
                    <a:solidFill>
                      <a:srgbClr val="F7F7F5"/>
                    </a:solidFill>
                  </a:tcPr>
                </a:tc>
                <a:tc>
                  <a:txBody>
                    <a:bodyPr/>
                    <a:lstStyle/>
                    <a:p>
                      <a:r>
                        <a:rPr sz="900" b="0">
                          <a:solidFill>
                            <a:srgbClr val="1F2937"/>
                          </a:solidFill>
                          <a:latin typeface="Helvetica Neue"/>
                        </a:rPr>
                        <a:t>Within the most affected category, every payment method dropped about the same, so it is not the fault of…</a:t>
                      </a:r>
                    </a:p>
                  </a:txBody>
                  <a:tcPr marL="54864" marR="54864">
                    <a:solidFill>
                      <a:srgbClr val="F7F7F5"/>
                    </a:solidFill>
                  </a:tcPr>
                </a:tc>
                <a:tc>
                  <a:txBody>
                    <a:bodyPr/>
                    <a:lstStyle/>
                    <a:p>
                      <a:r>
                        <a:rPr sz="900" b="0">
                          <a:solidFill>
                            <a:srgbClr val="1F2937"/>
                          </a:solidFill>
                          <a:latin typeface="Helvetica Neue"/>
                        </a:rPr>
                        <a:t>uniform</a:t>
                      </a:r>
                    </a:p>
                  </a:txBody>
                  <a:tcPr marL="54864" marR="54864">
                    <a:solidFill>
                      <a:srgbClr val="F7F7F5"/>
                    </a:solidFill>
                  </a:tcPr>
                </a:tc>
                <a:tc>
                  <a:txBody>
                    <a:bodyPr/>
                    <a:lstStyle/>
                    <a:p>
                      <a:r>
                        <a:rPr sz="900" b="0">
                          <a:solidFill>
                            <a:srgbClr val="1F2937"/>
                          </a:solidFill>
                          <a:latin typeface="Helvetica Neue"/>
                        </a:rPr>
                        <a:t>300</a:t>
                      </a:r>
                    </a:p>
                  </a:txBody>
                  <a:tcPr marL="54864" marR="54864">
                    <a:solidFill>
                      <a:srgbClr val="F7F7F5"/>
                    </a:solidFill>
                  </a:tcPr>
                </a:tc>
                <a:tc>
                  <a:txBody>
                    <a:bodyPr/>
                    <a:lstStyle/>
                    <a:p>
                      <a:r>
                        <a:rPr sz="900" b="1">
                          <a:solidFill>
                            <a:srgbClr val="15803D"/>
                          </a:solidFill>
                          <a:latin typeface="Helvetica Neue"/>
                        </a:rPr>
                        <a:t>Supported</a:t>
                      </a:r>
                    </a:p>
                  </a:txBody>
                  <a:tcPr marL="54864" marR="54864">
                    <a:solidFill>
                      <a:srgbClr val="F7F7F5"/>
                    </a:solidFill>
                  </a:tcPr>
                </a:tc>
              </a:tr>
              <a:tr h="457200">
                <a:tc>
                  <a:txBody>
                    <a:bodyPr/>
                    <a:lstStyle/>
                    <a:p>
                      <a:r>
                        <a:rPr sz="900" b="0">
                          <a:solidFill>
                            <a:srgbClr val="1F2937"/>
                          </a:solidFill>
                          <a:latin typeface="Helvetica Neue"/>
                        </a:rPr>
                        <a:t>H5</a:t>
                      </a:r>
                    </a:p>
                  </a:txBody>
                  <a:tcPr marL="54864" marR="54864">
                    <a:solidFill>
                      <a:srgbClr val="FFFFFF"/>
                    </a:solidFill>
                  </a:tcPr>
                </a:tc>
                <a:tc>
                  <a:txBody>
                    <a:bodyPr/>
                    <a:lstStyle/>
                    <a:p>
                      <a:r>
                        <a:rPr sz="900" b="0">
                          <a:solidFill>
                            <a:srgbClr val="1F2937"/>
                          </a:solidFill>
                          <a:latin typeface="Helvetica Neue"/>
                        </a:rPr>
                        <a:t>Transaction volume in the most affected category rose sharply in August.</a:t>
                      </a:r>
                    </a:p>
                  </a:txBody>
                  <a:tcPr marL="54864" marR="54864">
                    <a:solidFill>
                      <a:srgbClr val="FFFFFF"/>
                    </a:solidFill>
                  </a:tcPr>
                </a:tc>
                <a:tc>
                  <a:txBody>
                    <a:bodyPr/>
                    <a:lstStyle/>
                    <a:p>
                      <a:r>
                        <a:rPr sz="900" b="0">
                          <a:solidFill>
                            <a:srgbClr val="1F2937"/>
                          </a:solidFill>
                          <a:latin typeface="Helvetica Neue"/>
                        </a:rPr>
                        <a:t>segment_delta</a:t>
                      </a:r>
                    </a:p>
                  </a:txBody>
                  <a:tcPr marL="54864" marR="54864">
                    <a:solidFill>
                      <a:srgbClr val="FFFFFF"/>
                    </a:solidFill>
                  </a:tcPr>
                </a:tc>
                <a:tc>
                  <a:txBody>
                    <a:bodyPr/>
                    <a:lstStyle/>
                    <a:p>
                      <a:r>
                        <a:rPr sz="900" b="0">
                          <a:solidFill>
                            <a:srgbClr val="1F2937"/>
                          </a:solidFill>
                          <a:latin typeface="Helvetica Neue"/>
                        </a:rPr>
                        <a:t>300</a:t>
                      </a:r>
                    </a:p>
                  </a:txBody>
                  <a:tcPr marL="54864" marR="54864">
                    <a:solidFill>
                      <a:srgbClr val="FFFFFF"/>
                    </a:solidFill>
                  </a:tcPr>
                </a:tc>
                <a:tc>
                  <a:txBody>
                    <a:bodyPr/>
                    <a:lstStyle/>
                    <a:p>
                      <a:r>
                        <a:rPr sz="900" b="1">
                          <a:solidFill>
                            <a:srgbClr val="15803D"/>
                          </a:solidFill>
                          <a:latin typeface="Helvetica Neue"/>
                        </a:rPr>
                        <a:t>Supported</a:t>
                      </a:r>
                    </a:p>
                  </a:txBody>
                  <a:tcPr marL="54864" marR="54864">
                    <a:solidFill>
                      <a:srgbClr val="FFFFFF"/>
                    </a:solidFill>
                  </a:tcPr>
                </a:tc>
              </a:tr>
              <a:tr h="457200">
                <a:tc>
                  <a:txBody>
                    <a:bodyPr/>
                    <a:lstStyle/>
                    <a:p>
                      <a:r>
                        <a:rPr sz="900" b="0">
                          <a:solidFill>
                            <a:srgbClr val="1F2937"/>
                          </a:solidFill>
                          <a:latin typeface="Helvetica Neue"/>
                        </a:rPr>
                        <a:t>H6</a:t>
                      </a:r>
                    </a:p>
                  </a:txBody>
                  <a:tcPr marL="54864" marR="54864">
                    <a:solidFill>
                      <a:srgbClr val="F7F7F5"/>
                    </a:solidFill>
                  </a:tcPr>
                </a:tc>
                <a:tc>
                  <a:txBody>
                    <a:bodyPr/>
                    <a:lstStyle/>
                    <a:p>
                      <a:r>
                        <a:rPr sz="900" b="0">
                          <a:solidFill>
                            <a:srgbClr val="1F2937"/>
                          </a:solidFill>
                          <a:latin typeface="Helvetica Neue"/>
                        </a:rPr>
                        <a:t>Inside the most affected category, the drop is spread evenly across bill sub-categories.</a:t>
                      </a:r>
                    </a:p>
                  </a:txBody>
                  <a:tcPr marL="54864" marR="54864">
                    <a:solidFill>
                      <a:srgbClr val="F7F7F5"/>
                    </a:solidFill>
                  </a:tcPr>
                </a:tc>
                <a:tc>
                  <a:txBody>
                    <a:bodyPr/>
                    <a:lstStyle/>
                    <a:p>
                      <a:r>
                        <a:rPr sz="900" b="0">
                          <a:solidFill>
                            <a:srgbClr val="1F2937"/>
                          </a:solidFill>
                          <a:latin typeface="Helvetica Neue"/>
                        </a:rPr>
                        <a:t>uniform</a:t>
                      </a:r>
                    </a:p>
                  </a:txBody>
                  <a:tcPr marL="54864" marR="54864">
                    <a:solidFill>
                      <a:srgbClr val="F7F7F5"/>
                    </a:solidFill>
                  </a:tcPr>
                </a:tc>
                <a:tc>
                  <a:txBody>
                    <a:bodyPr/>
                    <a:lstStyle/>
                    <a:p>
                      <a:r>
                        <a:rPr sz="900" b="0">
                          <a:solidFill>
                            <a:srgbClr val="1F2937"/>
                          </a:solidFill>
                          <a:latin typeface="Helvetica Neue"/>
                        </a:rPr>
                        <a:t>250</a:t>
                      </a:r>
                    </a:p>
                  </a:txBody>
                  <a:tcPr marL="54864" marR="54864">
                    <a:solidFill>
                      <a:srgbClr val="F7F7F5"/>
                    </a:solidFill>
                  </a:tcPr>
                </a:tc>
                <a:tc>
                  <a:txBody>
                    <a:bodyPr/>
                    <a:lstStyle/>
                    <a:p>
                      <a:r>
                        <a:rPr sz="900" b="1">
                          <a:solidFill>
                            <a:srgbClr val="B42318"/>
                          </a:solidFill>
                          <a:latin typeface="Helvetica Neue"/>
                        </a:rPr>
                        <a:t>Rejected</a:t>
                      </a:r>
                    </a:p>
                  </a:txBody>
                  <a:tcPr marL="54864" marR="54864">
                    <a:solidFill>
                      <a:srgbClr val="F7F7F5"/>
                    </a:solidFill>
                  </a:tcPr>
                </a:tc>
              </a:tr>
              <a:tr h="457200">
                <a:tc>
                  <a:txBody>
                    <a:bodyPr/>
                    <a:lstStyle/>
                    <a:p>
                      <a:r>
                        <a:rPr sz="900" b="0">
                          <a:solidFill>
                            <a:srgbClr val="1F2937"/>
                          </a:solidFill>
                          <a:latin typeface="Helvetica Neue"/>
                        </a:rPr>
                        <a:t>H7</a:t>
                      </a:r>
                    </a:p>
                  </a:txBody>
                  <a:tcPr marL="54864" marR="54864">
                    <a:solidFill>
                      <a:srgbClr val="FFFFFF"/>
                    </a:solidFill>
                  </a:tcPr>
                </a:tc>
                <a:tc>
                  <a:txBody>
                    <a:bodyPr/>
                    <a:lstStyle/>
                    <a:p>
                      <a:r>
                        <a:rPr sz="900" b="0">
                          <a:solidFill>
                            <a:srgbClr val="1F2937"/>
                          </a:solidFill>
                          <a:latin typeface="Helvetica Neue"/>
                        </a:rPr>
                        <a:t>Users drop off between authentication and payment confirmation and retry several times.</a:t>
                      </a:r>
                    </a:p>
                  </a:txBody>
                  <a:tcPr marL="54864" marR="54864">
                    <a:solidFill>
                      <a:srgbClr val="FFFFFF"/>
                    </a:solidFill>
                  </a:tcPr>
                </a:tc>
                <a:tc>
                  <a:txBody>
                    <a:bodyPr/>
                    <a:lstStyle/>
                    <a:p>
                      <a:r>
                        <a:rPr sz="900" b="0">
                          <a:solidFill>
                            <a:srgbClr val="1F2937"/>
                          </a:solidFill>
                          <a:latin typeface="Helvetica Neue"/>
                        </a:rPr>
                        <a:t>not_testable</a:t>
                      </a:r>
                    </a:p>
                  </a:txBody>
                  <a:tcPr marL="54864" marR="54864">
                    <a:solidFill>
                      <a:srgbClr val="FFFFFF"/>
                    </a:solidFill>
                  </a:tcPr>
                </a:tc>
                <a:tc>
                  <a:txBody>
                    <a:bodyPr/>
                    <a:lstStyle/>
                    <a:p/>
                  </a:txBody>
                  <a:tcPr marL="54864" marR="54864">
                    <a:solidFill>
                      <a:srgbClr val="FFFFFF"/>
                    </a:solidFill>
                  </a:tcPr>
                </a:tc>
                <a:tc>
                  <a:txBody>
                    <a:bodyPr/>
                    <a:lstStyle/>
                    <a:p>
                      <a:r>
                        <a:rPr sz="900" b="1">
                          <a:solidFill>
                            <a:srgbClr val="6B7280"/>
                          </a:solidFill>
                          <a:latin typeface="Helvetica Neue"/>
                        </a:rPr>
                        <a:t>Not testable</a:t>
                      </a:r>
                    </a:p>
                  </a:txBody>
                  <a:tcPr marL="54864" marR="54864">
                    <a:solidFill>
                      <a:srgbClr val="FFFFFF"/>
                    </a:solidFill>
                  </a:tcPr>
                </a:tc>
              </a:tr>
            </a:tbl>
          </a:graphicData>
        </a:graphic>
      </p:graphicFrame>
      <p:sp>
        <p:nvSpPr>
          <p:cNvPr id="20" name="TextBox 19"/>
          <p:cNvSpPr txBox="1"/>
          <p:nvPr/>
        </p:nvSpPr>
        <p:spPr>
          <a:xfrm>
            <a:off x="548640" y="5074920"/>
            <a:ext cx="4937760" cy="1188720"/>
          </a:xfrm>
          <a:prstGeom prst="rect">
            <a:avLst/>
          </a:prstGeom>
          <a:noFill/>
        </p:spPr>
        <p:txBody>
          <a:bodyPr wrap="square" anchor="t" lIns="18288" rIns="18288" tIns="18288" bIns="18288">
            <a:spAutoFit/>
          </a:bodyPr>
          <a:lstStyle/>
          <a:p>
            <a:pPr algn="l"/>
            <a:r>
              <a:rPr sz="850" b="0">
                <a:solidFill>
                  <a:srgbClr val="6B7280"/>
                </a:solidFill>
                <a:latin typeface="Helvetica Neue"/>
              </a:rPr>
              <a:t>ME: Each transaction belongs to exactly one category, one platform and one payment method; shift-share splits Δ into rate effect + mix effect that add up exactly to the total Δ.</a:t>
            </a:r>
          </a:p>
          <a:p>
            <a:pPr algn="l"/>
            <a:r>
              <a:rPr sz="850" b="0">
                <a:solidFill>
                  <a:srgbClr val="6B7280"/>
                </a:solidFill>
                <a:latin typeface="Helvetica Neue"/>
              </a:rPr>
              <a:t>CE: The total Δ equals the sum of the contributions of every category (including Not Payment), so nothing sits outside the tree. The branch with no column (funnel steps) is recorded in boundaries.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8229600" cy="274320"/>
          </a:xfrm>
          <a:prstGeom prst="rect">
            <a:avLst/>
          </a:prstGeom>
          <a:noFill/>
        </p:spPr>
        <p:txBody>
          <a:bodyPr wrap="square" anchor="t" lIns="18288" rIns="18288" tIns="18288" bIns="18288">
            <a:spAutoFit/>
          </a:bodyPr>
          <a:lstStyle/>
          <a:p>
            <a:pPr algn="l"/>
            <a:r>
              <a:rPr sz="1000" b="1">
                <a:solidFill>
                  <a:srgbClr val="C2410C"/>
                </a:solidFill>
                <a:latin typeface="Helvetica Neue"/>
              </a:rPr>
              <a:t>WHERE</a:t>
            </a:r>
          </a:p>
        </p:txBody>
      </p:sp>
      <p:sp>
        <p:nvSpPr>
          <p:cNvPr id="3" name="TextBox 2"/>
          <p:cNvSpPr txBox="1"/>
          <p:nvPr/>
        </p:nvSpPr>
        <p:spPr>
          <a:xfrm>
            <a:off x="548640" y="530352"/>
            <a:ext cx="11064240" cy="914400"/>
          </a:xfrm>
          <a:prstGeom prst="rect">
            <a:avLst/>
          </a:prstGeom>
          <a:noFill/>
        </p:spPr>
        <p:txBody>
          <a:bodyPr wrap="square" anchor="t" lIns="18288" rIns="18288" tIns="18288" bIns="18288">
            <a:spAutoFit/>
          </a:bodyPr>
          <a:lstStyle/>
          <a:p>
            <a:pPr algn="l"/>
            <a:r>
              <a:rPr sz="2200" b="1">
                <a:solidFill>
                  <a:srgbClr val="1F2937"/>
                </a:solidFill>
                <a:latin typeface="Helvetica Neue"/>
              </a:rPr>
              <a:t>The transaction success rate fell from 91.7% to 86.9% (-4.7pp) in August, about 828 excess failed transactions</a:t>
            </a:r>
          </a:p>
        </p:txBody>
      </p:sp>
      <p:cxnSp>
        <p:nvCxnSpPr>
          <p:cNvPr id="4" name="Connector 3"/>
          <p:cNvCxnSpPr/>
          <p:nvPr/>
        </p:nvCxnSpPr>
        <p:spPr>
          <a:xfrm>
            <a:off x="548640" y="1481328"/>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55080"/>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400800"/>
            <a:ext cx="10241280" cy="365760"/>
          </a:xfrm>
          <a:prstGeom prst="rect">
            <a:avLst/>
          </a:prstGeom>
          <a:noFill/>
        </p:spPr>
        <p:txBody>
          <a:bodyPr wrap="square" anchor="t" lIns="18288" rIns="18288" tIns="18288" bIns="18288">
            <a:spAutoFit/>
          </a:bodyPr>
          <a:lstStyle/>
          <a:p>
            <a:pPr algn="l"/>
            <a:r>
              <a:rPr sz="850" b="0">
                <a:solidFill>
                  <a:srgbClr val="6B7280"/>
                </a:solidFill>
                <a:latin typeface="Helvetica Neue"/>
              </a:rPr>
              <a:t>Source: transactions_enhanced.csv (32,122 rows after filters); base period 7/2023, comparison period 8/2023.</a:t>
            </a:r>
          </a:p>
        </p:txBody>
      </p:sp>
      <p:sp>
        <p:nvSpPr>
          <p:cNvPr id="7" name="TextBox 6"/>
          <p:cNvSpPr txBox="1"/>
          <p:nvPr/>
        </p:nvSpPr>
        <p:spPr>
          <a:xfrm>
            <a:off x="10789920" y="6400800"/>
            <a:ext cx="850392" cy="365760"/>
          </a:xfrm>
          <a:prstGeom prst="rect">
            <a:avLst/>
          </a:prstGeom>
          <a:noFill/>
        </p:spPr>
        <p:txBody>
          <a:bodyPr wrap="square" anchor="t" lIns="18288" rIns="18288" tIns="18288" bIns="18288">
            <a:spAutoFit/>
          </a:bodyPr>
          <a:lstStyle/>
          <a:p>
            <a:pPr algn="r"/>
            <a:r>
              <a:rPr sz="850" b="0">
                <a:solidFill>
                  <a:srgbClr val="6B7280"/>
                </a:solidFill>
                <a:latin typeface="Helvetica Neue"/>
              </a:rPr>
              <a:t>04 / 14</a:t>
            </a:r>
          </a:p>
        </p:txBody>
      </p:sp>
      <p:pic>
        <p:nvPicPr>
          <p:cNvPr id="8" name="Picture 7" descr="slide_04.png"/>
          <p:cNvPicPr>
            <a:picLocks noChangeAspect="1"/>
          </p:cNvPicPr>
          <p:nvPr/>
        </p:nvPicPr>
        <p:blipFill>
          <a:blip r:embed="rId2"/>
          <a:stretch>
            <a:fillRect/>
          </a:stretch>
        </p:blipFill>
        <p:spPr>
          <a:xfrm>
            <a:off x="548640" y="1691640"/>
            <a:ext cx="7680960" cy="3840480"/>
          </a:xfrm>
          <a:prstGeom prst="rect">
            <a:avLst/>
          </a:prstGeom>
        </p:spPr>
      </p:pic>
      <p:sp>
        <p:nvSpPr>
          <p:cNvPr id="9" name="Rectangle 8"/>
          <p:cNvSpPr/>
          <p:nvPr/>
        </p:nvSpPr>
        <p:spPr>
          <a:xfrm>
            <a:off x="8549640" y="1691640"/>
            <a:ext cx="3090672" cy="4526280"/>
          </a:xfrm>
          <a:prstGeom prst="rect">
            <a:avLst/>
          </a:prstGeom>
          <a:solidFill>
            <a:srgbClr val="F7F7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732520" y="1828800"/>
            <a:ext cx="2743200" cy="502920"/>
          </a:xfrm>
          <a:prstGeom prst="rect">
            <a:avLst/>
          </a:prstGeom>
          <a:noFill/>
        </p:spPr>
        <p:txBody>
          <a:bodyPr wrap="square" anchor="t" lIns="18288" rIns="18288" tIns="18288" bIns="18288">
            <a:spAutoFit/>
          </a:bodyPr>
          <a:lstStyle/>
          <a:p>
            <a:pPr algn="l"/>
            <a:r>
              <a:rPr sz="2400" b="1">
                <a:solidFill>
                  <a:srgbClr val="C2410C"/>
                </a:solidFill>
                <a:latin typeface="Helvetica Neue"/>
              </a:rPr>
              <a:t>-4.7pp</a:t>
            </a:r>
          </a:p>
        </p:txBody>
      </p:sp>
      <p:sp>
        <p:nvSpPr>
          <p:cNvPr id="11" name="TextBox 10"/>
          <p:cNvSpPr txBox="1"/>
          <p:nvPr/>
        </p:nvSpPr>
        <p:spPr>
          <a:xfrm>
            <a:off x="8732520" y="2331720"/>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Change in Transaction success rate 7→8</a:t>
            </a:r>
          </a:p>
        </p:txBody>
      </p:sp>
      <p:sp>
        <p:nvSpPr>
          <p:cNvPr id="12" name="TextBox 11"/>
          <p:cNvSpPr txBox="1"/>
          <p:nvPr/>
        </p:nvSpPr>
        <p:spPr>
          <a:xfrm>
            <a:off x="8732520" y="2852928"/>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828</a:t>
            </a:r>
          </a:p>
        </p:txBody>
      </p:sp>
      <p:sp>
        <p:nvSpPr>
          <p:cNvPr id="13" name="TextBox 12"/>
          <p:cNvSpPr txBox="1"/>
          <p:nvPr/>
        </p:nvSpPr>
        <p:spPr>
          <a:xfrm>
            <a:off x="8732520" y="3355848"/>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Excess failed cases vs the 7 rate</a:t>
            </a:r>
          </a:p>
        </p:txBody>
      </p:sp>
      <p:sp>
        <p:nvSpPr>
          <p:cNvPr id="14" name="TextBox 13"/>
          <p:cNvSpPr txBox="1"/>
          <p:nvPr/>
        </p:nvSpPr>
        <p:spPr>
          <a:xfrm>
            <a:off x="8732520" y="3877056"/>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2,281</a:t>
            </a:r>
          </a:p>
        </p:txBody>
      </p:sp>
      <p:sp>
        <p:nvSpPr>
          <p:cNvPr id="15" name="TextBox 14"/>
          <p:cNvSpPr txBox="1"/>
          <p:nvPr/>
        </p:nvSpPr>
        <p:spPr>
          <a:xfrm>
            <a:off x="8732520" y="4379976"/>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Failed cases in period 8</a:t>
            </a:r>
          </a:p>
        </p:txBody>
      </p:sp>
      <p:sp>
        <p:nvSpPr>
          <p:cNvPr id="16" name="TextBox 15"/>
          <p:cNvSpPr txBox="1"/>
          <p:nvPr/>
        </p:nvSpPr>
        <p:spPr>
          <a:xfrm>
            <a:off x="8732520" y="4892040"/>
            <a:ext cx="2743200" cy="274320"/>
          </a:xfrm>
          <a:prstGeom prst="rect">
            <a:avLst/>
          </a:prstGeom>
          <a:noFill/>
        </p:spPr>
        <p:txBody>
          <a:bodyPr wrap="square" anchor="t" lIns="18288" rIns="18288" tIns="18288" bIns="18288">
            <a:spAutoFit/>
          </a:bodyPr>
          <a:lstStyle/>
          <a:p>
            <a:pPr algn="l"/>
            <a:r>
              <a:rPr sz="900" b="1">
                <a:solidFill>
                  <a:srgbClr val="C2410C"/>
                </a:solidFill>
                <a:latin typeface="Helvetica Neue"/>
              </a:rPr>
              <a:t>SO WHAT</a:t>
            </a:r>
          </a:p>
        </p:txBody>
      </p:sp>
      <p:sp>
        <p:nvSpPr>
          <p:cNvPr id="17" name="TextBox 16"/>
          <p:cNvSpPr txBox="1"/>
          <p:nvPr/>
        </p:nvSpPr>
        <p:spPr>
          <a:xfrm>
            <a:off x="8732520" y="5138928"/>
            <a:ext cx="2743200" cy="1051560"/>
          </a:xfrm>
          <a:prstGeom prst="rect">
            <a:avLst/>
          </a:prstGeom>
          <a:noFill/>
        </p:spPr>
        <p:txBody>
          <a:bodyPr wrap="square" anchor="t" lIns="18288" rIns="18288" tIns="18288" bIns="18288">
            <a:spAutoFit/>
          </a:bodyPr>
          <a:lstStyle/>
          <a:p>
            <a:pPr algn="l"/>
            <a:r>
              <a:rPr sz="1050" b="0">
                <a:solidFill>
                  <a:srgbClr val="1F2937"/>
                </a:solidFill>
                <a:latin typeface="Helvetica Neue"/>
              </a:rPr>
              <a:t>The drop is large enough to localise before fixing: the total can hide one group that is collapsing.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8229600" cy="274320"/>
          </a:xfrm>
          <a:prstGeom prst="rect">
            <a:avLst/>
          </a:prstGeom>
          <a:noFill/>
        </p:spPr>
        <p:txBody>
          <a:bodyPr wrap="square" anchor="t" lIns="18288" rIns="18288" tIns="18288" bIns="18288">
            <a:spAutoFit/>
          </a:bodyPr>
          <a:lstStyle/>
          <a:p>
            <a:pPr algn="l"/>
            <a:r>
              <a:rPr sz="1000" b="1">
                <a:solidFill>
                  <a:srgbClr val="C2410C"/>
                </a:solidFill>
                <a:latin typeface="Helvetica Neue"/>
              </a:rPr>
              <a:t>WHERE</a:t>
            </a:r>
          </a:p>
        </p:txBody>
      </p:sp>
      <p:sp>
        <p:nvSpPr>
          <p:cNvPr id="3" name="TextBox 2"/>
          <p:cNvSpPr txBox="1"/>
          <p:nvPr/>
        </p:nvSpPr>
        <p:spPr>
          <a:xfrm>
            <a:off x="548640" y="530352"/>
            <a:ext cx="11064240" cy="914400"/>
          </a:xfrm>
          <a:prstGeom prst="rect">
            <a:avLst/>
          </a:prstGeom>
          <a:noFill/>
        </p:spPr>
        <p:txBody>
          <a:bodyPr wrap="square" anchor="t" lIns="18288" rIns="18288" tIns="18288" bIns="18288">
            <a:spAutoFit/>
          </a:bodyPr>
          <a:lstStyle/>
          <a:p>
            <a:pPr algn="l"/>
            <a:r>
              <a:rPr sz="2200" b="1">
                <a:solidFill>
                  <a:srgbClr val="1F2937"/>
                </a:solidFill>
                <a:latin typeface="Helvetica Neue"/>
              </a:rPr>
              <a:t>Billing accounts for 64.5% of the drop: its success rate fell from 86.3% to 71.8%, all other categories only -2.0pp</a:t>
            </a:r>
          </a:p>
        </p:txBody>
      </p:sp>
      <p:cxnSp>
        <p:nvCxnSpPr>
          <p:cNvPr id="4" name="Connector 3"/>
          <p:cNvCxnSpPr/>
          <p:nvPr/>
        </p:nvCxnSpPr>
        <p:spPr>
          <a:xfrm>
            <a:off x="548640" y="1481328"/>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55080"/>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400800"/>
            <a:ext cx="10241280" cy="365760"/>
          </a:xfrm>
          <a:prstGeom prst="rect">
            <a:avLst/>
          </a:prstGeom>
          <a:noFill/>
        </p:spPr>
        <p:txBody>
          <a:bodyPr wrap="square" anchor="t" lIns="18288" rIns="18288" tIns="18288" bIns="18288">
            <a:spAutoFit/>
          </a:bodyPr>
          <a:lstStyle/>
          <a:p>
            <a:pPr algn="l"/>
            <a:r>
              <a:rPr sz="850" b="0">
                <a:solidFill>
                  <a:srgbClr val="6B7280"/>
                </a:solidFill>
                <a:latin typeface="Helvetica Neue"/>
              </a:rPr>
              <a:t>Source: transactions_enhanced.csv (32,122 rows after filters); base period 7/2023, comparison period 8/2023.</a:t>
            </a:r>
          </a:p>
        </p:txBody>
      </p:sp>
      <p:sp>
        <p:nvSpPr>
          <p:cNvPr id="7" name="TextBox 6"/>
          <p:cNvSpPr txBox="1"/>
          <p:nvPr/>
        </p:nvSpPr>
        <p:spPr>
          <a:xfrm>
            <a:off x="10789920" y="6400800"/>
            <a:ext cx="850392" cy="365760"/>
          </a:xfrm>
          <a:prstGeom prst="rect">
            <a:avLst/>
          </a:prstGeom>
          <a:noFill/>
        </p:spPr>
        <p:txBody>
          <a:bodyPr wrap="square" anchor="t" lIns="18288" rIns="18288" tIns="18288" bIns="18288">
            <a:spAutoFit/>
          </a:bodyPr>
          <a:lstStyle/>
          <a:p>
            <a:pPr algn="r"/>
            <a:r>
              <a:rPr sz="850" b="0">
                <a:solidFill>
                  <a:srgbClr val="6B7280"/>
                </a:solidFill>
                <a:latin typeface="Helvetica Neue"/>
              </a:rPr>
              <a:t>05 / 14</a:t>
            </a:r>
          </a:p>
        </p:txBody>
      </p:sp>
      <p:pic>
        <p:nvPicPr>
          <p:cNvPr id="8" name="Picture 7" descr="slide_05.png"/>
          <p:cNvPicPr>
            <a:picLocks noChangeAspect="1"/>
          </p:cNvPicPr>
          <p:nvPr/>
        </p:nvPicPr>
        <p:blipFill>
          <a:blip r:embed="rId2"/>
          <a:stretch>
            <a:fillRect/>
          </a:stretch>
        </p:blipFill>
        <p:spPr>
          <a:xfrm>
            <a:off x="548640" y="1691640"/>
            <a:ext cx="7680960" cy="3950208"/>
          </a:xfrm>
          <a:prstGeom prst="rect">
            <a:avLst/>
          </a:prstGeom>
        </p:spPr>
      </p:pic>
      <p:sp>
        <p:nvSpPr>
          <p:cNvPr id="9" name="Rectangle 8"/>
          <p:cNvSpPr/>
          <p:nvPr/>
        </p:nvSpPr>
        <p:spPr>
          <a:xfrm>
            <a:off x="8549640" y="1691640"/>
            <a:ext cx="3090672" cy="4526280"/>
          </a:xfrm>
          <a:prstGeom prst="rect">
            <a:avLst/>
          </a:prstGeom>
          <a:solidFill>
            <a:srgbClr val="F7F7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732520" y="1828800"/>
            <a:ext cx="2743200" cy="502920"/>
          </a:xfrm>
          <a:prstGeom prst="rect">
            <a:avLst/>
          </a:prstGeom>
          <a:noFill/>
        </p:spPr>
        <p:txBody>
          <a:bodyPr wrap="square" anchor="t" lIns="18288" rIns="18288" tIns="18288" bIns="18288">
            <a:spAutoFit/>
          </a:bodyPr>
          <a:lstStyle/>
          <a:p>
            <a:pPr algn="l"/>
            <a:r>
              <a:rPr sz="2400" b="1">
                <a:solidFill>
                  <a:srgbClr val="C2410C"/>
                </a:solidFill>
                <a:latin typeface="Helvetica Neue"/>
              </a:rPr>
              <a:t>64.5%</a:t>
            </a:r>
          </a:p>
        </p:txBody>
      </p:sp>
      <p:sp>
        <p:nvSpPr>
          <p:cNvPr id="11" name="TextBox 10"/>
          <p:cNvSpPr txBox="1"/>
          <p:nvPr/>
        </p:nvSpPr>
        <p:spPr>
          <a:xfrm>
            <a:off x="8732520" y="2331720"/>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 of the total change from Billing</a:t>
            </a:r>
          </a:p>
        </p:txBody>
      </p:sp>
      <p:sp>
        <p:nvSpPr>
          <p:cNvPr id="12" name="TextBox 11"/>
          <p:cNvSpPr txBox="1"/>
          <p:nvPr/>
        </p:nvSpPr>
        <p:spPr>
          <a:xfrm>
            <a:off x="8732520" y="2852928"/>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-14.5pp</a:t>
            </a:r>
          </a:p>
        </p:txBody>
      </p:sp>
      <p:sp>
        <p:nvSpPr>
          <p:cNvPr id="13" name="TextBox 12"/>
          <p:cNvSpPr txBox="1"/>
          <p:nvPr/>
        </p:nvSpPr>
        <p:spPr>
          <a:xfrm>
            <a:off x="8732520" y="3355848"/>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Change in Transaction success rate, category=Billing</a:t>
            </a:r>
          </a:p>
        </p:txBody>
      </p:sp>
      <p:sp>
        <p:nvSpPr>
          <p:cNvPr id="14" name="TextBox 13"/>
          <p:cNvSpPr txBox="1"/>
          <p:nvPr/>
        </p:nvSpPr>
        <p:spPr>
          <a:xfrm>
            <a:off x="8732520" y="3877056"/>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7.1x</a:t>
            </a:r>
          </a:p>
        </p:txBody>
      </p:sp>
      <p:sp>
        <p:nvSpPr>
          <p:cNvPr id="15" name="TextBox 14"/>
          <p:cNvSpPr txBox="1"/>
          <p:nvPr/>
        </p:nvSpPr>
        <p:spPr>
          <a:xfrm>
            <a:off x="8732520" y="4379976"/>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How many times the change in Billing exceeds that of the rest</a:t>
            </a:r>
          </a:p>
        </p:txBody>
      </p:sp>
      <p:sp>
        <p:nvSpPr>
          <p:cNvPr id="16" name="TextBox 15"/>
          <p:cNvSpPr txBox="1"/>
          <p:nvPr/>
        </p:nvSpPr>
        <p:spPr>
          <a:xfrm>
            <a:off x="8732520" y="4892040"/>
            <a:ext cx="2743200" cy="274320"/>
          </a:xfrm>
          <a:prstGeom prst="rect">
            <a:avLst/>
          </a:prstGeom>
          <a:noFill/>
        </p:spPr>
        <p:txBody>
          <a:bodyPr wrap="square" anchor="t" lIns="18288" rIns="18288" tIns="18288" bIns="18288">
            <a:spAutoFit/>
          </a:bodyPr>
          <a:lstStyle/>
          <a:p>
            <a:pPr algn="l"/>
            <a:r>
              <a:rPr sz="900" b="1">
                <a:solidFill>
                  <a:srgbClr val="C2410C"/>
                </a:solidFill>
                <a:latin typeface="Helvetica Neue"/>
              </a:rPr>
              <a:t>SO WHAT</a:t>
            </a:r>
          </a:p>
        </p:txBody>
      </p:sp>
      <p:sp>
        <p:nvSpPr>
          <p:cNvPr id="17" name="TextBox 16"/>
          <p:cNvSpPr txBox="1"/>
          <p:nvPr/>
        </p:nvSpPr>
        <p:spPr>
          <a:xfrm>
            <a:off x="8732520" y="5138928"/>
            <a:ext cx="2743200" cy="1051560"/>
          </a:xfrm>
          <a:prstGeom prst="rect">
            <a:avLst/>
          </a:prstGeom>
          <a:noFill/>
        </p:spPr>
        <p:txBody>
          <a:bodyPr wrap="square" anchor="t" lIns="18288" rIns="18288" tIns="18288" bIns="18288">
            <a:spAutoFit/>
          </a:bodyPr>
          <a:lstStyle/>
          <a:p>
            <a:pPr algn="l"/>
            <a:r>
              <a:rPr sz="1050" b="0">
                <a:solidFill>
                  <a:srgbClr val="1F2937"/>
                </a:solidFill>
                <a:latin typeface="Helvetica Neue"/>
              </a:rPr>
              <a:t>Every next step of the investigation stays inside Billing. Bringing Billing alone back to its July level lifts the whole wallet by about 2.8pp.</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8229600" cy="274320"/>
          </a:xfrm>
          <a:prstGeom prst="rect">
            <a:avLst/>
          </a:prstGeom>
          <a:noFill/>
        </p:spPr>
        <p:txBody>
          <a:bodyPr wrap="square" anchor="t" lIns="18288" rIns="18288" tIns="18288" bIns="18288">
            <a:spAutoFit/>
          </a:bodyPr>
          <a:lstStyle/>
          <a:p>
            <a:pPr algn="l"/>
            <a:r>
              <a:rPr sz="1000" b="1">
                <a:solidFill>
                  <a:srgbClr val="C2410C"/>
                </a:solidFill>
                <a:latin typeface="Helvetica Neue"/>
              </a:rPr>
              <a:t>WHERE</a:t>
            </a:r>
          </a:p>
        </p:txBody>
      </p:sp>
      <p:sp>
        <p:nvSpPr>
          <p:cNvPr id="3" name="TextBox 2"/>
          <p:cNvSpPr txBox="1"/>
          <p:nvPr/>
        </p:nvSpPr>
        <p:spPr>
          <a:xfrm>
            <a:off x="548640" y="530352"/>
            <a:ext cx="11064240" cy="914400"/>
          </a:xfrm>
          <a:prstGeom prst="rect">
            <a:avLst/>
          </a:prstGeom>
          <a:noFill/>
        </p:spPr>
        <p:txBody>
          <a:bodyPr wrap="square" anchor="t" lIns="18288" rIns="18288" tIns="18288" bIns="18288">
            <a:spAutoFit/>
          </a:bodyPr>
          <a:lstStyle/>
          <a:p>
            <a:pPr algn="l"/>
            <a:r>
              <a:rPr sz="2200" b="1">
                <a:solidFill>
                  <a:srgbClr val="1F2937"/>
                </a:solidFill>
                <a:latin typeface="Helvetica Neue"/>
              </a:rPr>
              <a:t>Billing transactions rose from 2,280 to 3,420 (+50.0%), 40.7% of the wallet's total volume increase</a:t>
            </a:r>
          </a:p>
        </p:txBody>
      </p:sp>
      <p:cxnSp>
        <p:nvCxnSpPr>
          <p:cNvPr id="4" name="Connector 3"/>
          <p:cNvCxnSpPr/>
          <p:nvPr/>
        </p:nvCxnSpPr>
        <p:spPr>
          <a:xfrm>
            <a:off x="548640" y="1481328"/>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55080"/>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400800"/>
            <a:ext cx="10241280" cy="365760"/>
          </a:xfrm>
          <a:prstGeom prst="rect">
            <a:avLst/>
          </a:prstGeom>
          <a:noFill/>
        </p:spPr>
        <p:txBody>
          <a:bodyPr wrap="square" anchor="t" lIns="18288" rIns="18288" tIns="18288" bIns="18288">
            <a:spAutoFit/>
          </a:bodyPr>
          <a:lstStyle/>
          <a:p>
            <a:pPr algn="l"/>
            <a:r>
              <a:rPr sz="850" b="0">
                <a:solidFill>
                  <a:srgbClr val="6B7280"/>
                </a:solidFill>
                <a:latin typeface="Helvetica Neue"/>
              </a:rPr>
              <a:t>Source: transactions_enhanced.csv (32,122 rows after filters); base period 7/2023, comparison period 8/2023.</a:t>
            </a:r>
          </a:p>
        </p:txBody>
      </p:sp>
      <p:sp>
        <p:nvSpPr>
          <p:cNvPr id="7" name="TextBox 6"/>
          <p:cNvSpPr txBox="1"/>
          <p:nvPr/>
        </p:nvSpPr>
        <p:spPr>
          <a:xfrm>
            <a:off x="10789920" y="6400800"/>
            <a:ext cx="850392" cy="365760"/>
          </a:xfrm>
          <a:prstGeom prst="rect">
            <a:avLst/>
          </a:prstGeom>
          <a:noFill/>
        </p:spPr>
        <p:txBody>
          <a:bodyPr wrap="square" anchor="t" lIns="18288" rIns="18288" tIns="18288" bIns="18288">
            <a:spAutoFit/>
          </a:bodyPr>
          <a:lstStyle/>
          <a:p>
            <a:pPr algn="r"/>
            <a:r>
              <a:rPr sz="850" b="0">
                <a:solidFill>
                  <a:srgbClr val="6B7280"/>
                </a:solidFill>
                <a:latin typeface="Helvetica Neue"/>
              </a:rPr>
              <a:t>06 / 14</a:t>
            </a:r>
          </a:p>
        </p:txBody>
      </p:sp>
      <p:pic>
        <p:nvPicPr>
          <p:cNvPr id="8" name="Picture 7" descr="slide_06.png"/>
          <p:cNvPicPr>
            <a:picLocks noChangeAspect="1"/>
          </p:cNvPicPr>
          <p:nvPr/>
        </p:nvPicPr>
        <p:blipFill>
          <a:blip r:embed="rId2"/>
          <a:stretch>
            <a:fillRect/>
          </a:stretch>
        </p:blipFill>
        <p:spPr>
          <a:xfrm>
            <a:off x="548640" y="1691640"/>
            <a:ext cx="7680960" cy="3950208"/>
          </a:xfrm>
          <a:prstGeom prst="rect">
            <a:avLst/>
          </a:prstGeom>
        </p:spPr>
      </p:pic>
      <p:sp>
        <p:nvSpPr>
          <p:cNvPr id="9" name="Rectangle 8"/>
          <p:cNvSpPr/>
          <p:nvPr/>
        </p:nvSpPr>
        <p:spPr>
          <a:xfrm>
            <a:off x="8549640" y="1691640"/>
            <a:ext cx="3090672" cy="4526280"/>
          </a:xfrm>
          <a:prstGeom prst="rect">
            <a:avLst/>
          </a:prstGeom>
          <a:solidFill>
            <a:srgbClr val="F7F7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732520" y="1828800"/>
            <a:ext cx="2743200" cy="502920"/>
          </a:xfrm>
          <a:prstGeom prst="rect">
            <a:avLst/>
          </a:prstGeom>
          <a:noFill/>
        </p:spPr>
        <p:txBody>
          <a:bodyPr wrap="square" anchor="t" lIns="18288" rIns="18288" tIns="18288" bIns="18288">
            <a:spAutoFit/>
          </a:bodyPr>
          <a:lstStyle/>
          <a:p>
            <a:pPr algn="l"/>
            <a:r>
              <a:rPr sz="2400" b="1">
                <a:solidFill>
                  <a:srgbClr val="C2410C"/>
                </a:solidFill>
                <a:latin typeface="Helvetica Neue"/>
              </a:rPr>
              <a:t>+50.0%</a:t>
            </a:r>
          </a:p>
        </p:txBody>
      </p:sp>
      <p:sp>
        <p:nvSpPr>
          <p:cNvPr id="11" name="TextBox 10"/>
          <p:cNvSpPr txBox="1"/>
          <p:nvPr/>
        </p:nvSpPr>
        <p:spPr>
          <a:xfrm>
            <a:off x="8732520" y="2331720"/>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 change in Transactions for Billing</a:t>
            </a:r>
          </a:p>
        </p:txBody>
      </p:sp>
      <p:sp>
        <p:nvSpPr>
          <p:cNvPr id="12" name="TextBox 11"/>
          <p:cNvSpPr txBox="1"/>
          <p:nvPr/>
        </p:nvSpPr>
        <p:spPr>
          <a:xfrm>
            <a:off x="8732520" y="2852928"/>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40.7%</a:t>
            </a:r>
          </a:p>
        </p:txBody>
      </p:sp>
      <p:sp>
        <p:nvSpPr>
          <p:cNvPr id="13" name="TextBox 12"/>
          <p:cNvSpPr txBox="1"/>
          <p:nvPr/>
        </p:nvSpPr>
        <p:spPr>
          <a:xfrm>
            <a:off x="8732520" y="3355848"/>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 of the total change from Billing</a:t>
            </a:r>
          </a:p>
        </p:txBody>
      </p:sp>
      <p:sp>
        <p:nvSpPr>
          <p:cNvPr id="14" name="TextBox 13"/>
          <p:cNvSpPr txBox="1"/>
          <p:nvPr/>
        </p:nvSpPr>
        <p:spPr>
          <a:xfrm>
            <a:off x="8732520" y="3877056"/>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-0.9pp</a:t>
            </a:r>
          </a:p>
        </p:txBody>
      </p:sp>
      <p:sp>
        <p:nvSpPr>
          <p:cNvPr id="15" name="TextBox 14"/>
          <p:cNvSpPr txBox="1"/>
          <p:nvPr/>
        </p:nvSpPr>
        <p:spPr>
          <a:xfrm>
            <a:off x="8732520" y="4379976"/>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Part of the change due to category mix (mix effect)</a:t>
            </a:r>
          </a:p>
        </p:txBody>
      </p:sp>
      <p:sp>
        <p:nvSpPr>
          <p:cNvPr id="16" name="TextBox 15"/>
          <p:cNvSpPr txBox="1"/>
          <p:nvPr/>
        </p:nvSpPr>
        <p:spPr>
          <a:xfrm>
            <a:off x="8732520" y="4892040"/>
            <a:ext cx="2743200" cy="274320"/>
          </a:xfrm>
          <a:prstGeom prst="rect">
            <a:avLst/>
          </a:prstGeom>
          <a:noFill/>
        </p:spPr>
        <p:txBody>
          <a:bodyPr wrap="square" anchor="t" lIns="18288" rIns="18288" tIns="18288" bIns="18288">
            <a:spAutoFit/>
          </a:bodyPr>
          <a:lstStyle/>
          <a:p>
            <a:pPr algn="l"/>
            <a:r>
              <a:rPr sz="900" b="1">
                <a:solidFill>
                  <a:srgbClr val="C2410C"/>
                </a:solidFill>
                <a:latin typeface="Helvetica Neue"/>
              </a:rPr>
              <a:t>SO WHAT</a:t>
            </a:r>
          </a:p>
        </p:txBody>
      </p:sp>
      <p:sp>
        <p:nvSpPr>
          <p:cNvPr id="17" name="TextBox 16"/>
          <p:cNvSpPr txBox="1"/>
          <p:nvPr/>
        </p:nvSpPr>
        <p:spPr>
          <a:xfrm>
            <a:off x="8732520" y="5138928"/>
            <a:ext cx="2743200" cy="1051560"/>
          </a:xfrm>
          <a:prstGeom prst="rect">
            <a:avLst/>
          </a:prstGeom>
          <a:noFill/>
        </p:spPr>
        <p:txBody>
          <a:bodyPr wrap="square" anchor="t" lIns="18288" rIns="18288" tIns="18288" bIns="18288">
            <a:spAutoFit/>
          </a:bodyPr>
          <a:lstStyle/>
          <a:p>
            <a:pPr algn="l"/>
            <a:r>
              <a:rPr sz="1050" b="0">
                <a:solidFill>
                  <a:srgbClr val="1F2937"/>
                </a:solidFill>
                <a:latin typeface="Helvetica Neue"/>
              </a:rPr>
              <a:t>Billing load grew fastest in the same month failures rose; the shift of mix toward Billing alone pulled the overall rate -0.9pp. This is context, not causal proof: compare against hourly infrastructure logs.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8229600" cy="274320"/>
          </a:xfrm>
          <a:prstGeom prst="rect">
            <a:avLst/>
          </a:prstGeom>
          <a:noFill/>
        </p:spPr>
        <p:txBody>
          <a:bodyPr wrap="square" anchor="t" lIns="18288" rIns="18288" tIns="18288" bIns="18288">
            <a:spAutoFit/>
          </a:bodyPr>
          <a:lstStyle/>
          <a:p>
            <a:pPr algn="l"/>
            <a:r>
              <a:rPr sz="1000" b="1">
                <a:solidFill>
                  <a:srgbClr val="C2410C"/>
                </a:solidFill>
                <a:latin typeface="Helvetica Neue"/>
              </a:rPr>
              <a:t>WHAT BROKE</a:t>
            </a:r>
          </a:p>
        </p:txBody>
      </p:sp>
      <p:sp>
        <p:nvSpPr>
          <p:cNvPr id="3" name="TextBox 2"/>
          <p:cNvSpPr txBox="1"/>
          <p:nvPr/>
        </p:nvSpPr>
        <p:spPr>
          <a:xfrm>
            <a:off x="548640" y="530352"/>
            <a:ext cx="11064240" cy="914400"/>
          </a:xfrm>
          <a:prstGeom prst="rect">
            <a:avLst/>
          </a:prstGeom>
          <a:noFill/>
        </p:spPr>
        <p:txBody>
          <a:bodyPr wrap="square" anchor="t" lIns="18288" rIns="18288" tIns="18288" bIns="18288">
            <a:spAutoFit/>
          </a:bodyPr>
          <a:lstStyle/>
          <a:p>
            <a:pPr algn="l"/>
            <a:r>
              <a:rPr sz="2200" b="1">
                <a:solidFill>
                  <a:srgbClr val="1F2937"/>
                </a:solidFill>
                <a:latin typeface="Helvetica Neue"/>
              </a:rPr>
              <a:t>Every error type in Billing rose; authentication errors are the largest, from 192 to 544 cases, 54.0% of the additional failures</a:t>
            </a:r>
          </a:p>
        </p:txBody>
      </p:sp>
      <p:cxnSp>
        <p:nvCxnSpPr>
          <p:cNvPr id="4" name="Connector 3"/>
          <p:cNvCxnSpPr/>
          <p:nvPr/>
        </p:nvCxnSpPr>
        <p:spPr>
          <a:xfrm>
            <a:off x="548640" y="1481328"/>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55080"/>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400800"/>
            <a:ext cx="10241280" cy="365760"/>
          </a:xfrm>
          <a:prstGeom prst="rect">
            <a:avLst/>
          </a:prstGeom>
          <a:noFill/>
        </p:spPr>
        <p:txBody>
          <a:bodyPr wrap="square" anchor="t" lIns="18288" rIns="18288" tIns="18288" bIns="18288">
            <a:spAutoFit/>
          </a:bodyPr>
          <a:lstStyle/>
          <a:p>
            <a:pPr algn="l"/>
            <a:r>
              <a:rPr sz="850" b="0">
                <a:solidFill>
                  <a:srgbClr val="6B7280"/>
                </a:solidFill>
                <a:latin typeface="Helvetica Neue"/>
              </a:rPr>
              <a:t>Source: transactions_enhanced.csv (32,122 rows after filters); base period 7/2023, comparison period 8/2023.</a:t>
            </a:r>
          </a:p>
        </p:txBody>
      </p:sp>
      <p:sp>
        <p:nvSpPr>
          <p:cNvPr id="7" name="TextBox 6"/>
          <p:cNvSpPr txBox="1"/>
          <p:nvPr/>
        </p:nvSpPr>
        <p:spPr>
          <a:xfrm>
            <a:off x="10789920" y="6400800"/>
            <a:ext cx="850392" cy="365760"/>
          </a:xfrm>
          <a:prstGeom prst="rect">
            <a:avLst/>
          </a:prstGeom>
          <a:noFill/>
        </p:spPr>
        <p:txBody>
          <a:bodyPr wrap="square" anchor="t" lIns="18288" rIns="18288" tIns="18288" bIns="18288">
            <a:spAutoFit/>
          </a:bodyPr>
          <a:lstStyle/>
          <a:p>
            <a:pPr algn="r"/>
            <a:r>
              <a:rPr sz="850" b="0">
                <a:solidFill>
                  <a:srgbClr val="6B7280"/>
                </a:solidFill>
                <a:latin typeface="Helvetica Neue"/>
              </a:rPr>
              <a:t>07 / 14</a:t>
            </a:r>
          </a:p>
        </p:txBody>
      </p:sp>
      <p:pic>
        <p:nvPicPr>
          <p:cNvPr id="8" name="Picture 7" descr="slide_07.png"/>
          <p:cNvPicPr>
            <a:picLocks noChangeAspect="1"/>
          </p:cNvPicPr>
          <p:nvPr/>
        </p:nvPicPr>
        <p:blipFill>
          <a:blip r:embed="rId2"/>
          <a:stretch>
            <a:fillRect/>
          </a:stretch>
        </p:blipFill>
        <p:spPr>
          <a:xfrm>
            <a:off x="548640" y="1691640"/>
            <a:ext cx="7680960" cy="4454956"/>
          </a:xfrm>
          <a:prstGeom prst="rect">
            <a:avLst/>
          </a:prstGeom>
        </p:spPr>
      </p:pic>
      <p:sp>
        <p:nvSpPr>
          <p:cNvPr id="9" name="Rectangle 8"/>
          <p:cNvSpPr/>
          <p:nvPr/>
        </p:nvSpPr>
        <p:spPr>
          <a:xfrm>
            <a:off x="8549640" y="1691640"/>
            <a:ext cx="3090672" cy="4526280"/>
          </a:xfrm>
          <a:prstGeom prst="rect">
            <a:avLst/>
          </a:prstGeom>
          <a:solidFill>
            <a:srgbClr val="F7F7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732520" y="1828800"/>
            <a:ext cx="2743200" cy="502920"/>
          </a:xfrm>
          <a:prstGeom prst="rect">
            <a:avLst/>
          </a:prstGeom>
          <a:noFill/>
        </p:spPr>
        <p:txBody>
          <a:bodyPr wrap="square" anchor="t" lIns="18288" rIns="18288" tIns="18288" bIns="18288">
            <a:spAutoFit/>
          </a:bodyPr>
          <a:lstStyle/>
          <a:p>
            <a:pPr algn="l"/>
            <a:r>
              <a:rPr sz="2400" b="1">
                <a:solidFill>
                  <a:srgbClr val="C2410C"/>
                </a:solidFill>
                <a:latin typeface="Helvetica Neue"/>
              </a:rPr>
              <a:t>54.0%</a:t>
            </a:r>
          </a:p>
        </p:txBody>
      </p:sp>
      <p:sp>
        <p:nvSpPr>
          <p:cNvPr id="11" name="TextBox 10"/>
          <p:cNvSpPr txBox="1"/>
          <p:nvPr/>
        </p:nvSpPr>
        <p:spPr>
          <a:xfrm>
            <a:off x="8732520" y="2331720"/>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 of the increase in cases from error_category_l2=AUTHENTICATION_ISSUES</a:t>
            </a:r>
          </a:p>
        </p:txBody>
      </p:sp>
      <p:sp>
        <p:nvSpPr>
          <p:cNvPr id="12" name="TextBox 11"/>
          <p:cNvSpPr txBox="1"/>
          <p:nvPr/>
        </p:nvSpPr>
        <p:spPr>
          <a:xfrm>
            <a:off x="8732520" y="2852928"/>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15.9%</a:t>
            </a:r>
          </a:p>
        </p:txBody>
      </p:sp>
      <p:sp>
        <p:nvSpPr>
          <p:cNvPr id="13" name="TextBox 12"/>
          <p:cNvSpPr txBox="1"/>
          <p:nvPr/>
        </p:nvSpPr>
        <p:spPr>
          <a:xfrm>
            <a:off x="8732520" y="3355848"/>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error_category_l2=AUTHENTICATION_ISSUES as % of all rows (category = Billing), comparison period</a:t>
            </a:r>
          </a:p>
        </p:txBody>
      </p:sp>
      <p:sp>
        <p:nvSpPr>
          <p:cNvPr id="14" name="TextBox 13"/>
          <p:cNvSpPr txBox="1"/>
          <p:nvPr/>
        </p:nvSpPr>
        <p:spPr>
          <a:xfrm>
            <a:off x="8732520" y="3877056"/>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3.5x</a:t>
            </a:r>
          </a:p>
        </p:txBody>
      </p:sp>
      <p:sp>
        <p:nvSpPr>
          <p:cNvPr id="15" name="TextBox 14"/>
          <p:cNvSpPr txBox="1"/>
          <p:nvPr/>
        </p:nvSpPr>
        <p:spPr>
          <a:xfrm>
            <a:off x="8732520" y="4379976"/>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Cases in other error_category_l2 values: comparison period as a multiple of base</a:t>
            </a:r>
          </a:p>
        </p:txBody>
      </p:sp>
      <p:sp>
        <p:nvSpPr>
          <p:cNvPr id="16" name="TextBox 15"/>
          <p:cNvSpPr txBox="1"/>
          <p:nvPr/>
        </p:nvSpPr>
        <p:spPr>
          <a:xfrm>
            <a:off x="8732520" y="4892040"/>
            <a:ext cx="2743200" cy="274320"/>
          </a:xfrm>
          <a:prstGeom prst="rect">
            <a:avLst/>
          </a:prstGeom>
          <a:noFill/>
        </p:spPr>
        <p:txBody>
          <a:bodyPr wrap="square" anchor="t" lIns="18288" rIns="18288" tIns="18288" bIns="18288">
            <a:spAutoFit/>
          </a:bodyPr>
          <a:lstStyle/>
          <a:p>
            <a:pPr algn="l"/>
            <a:r>
              <a:rPr sz="900" b="1">
                <a:solidFill>
                  <a:srgbClr val="C2410C"/>
                </a:solidFill>
                <a:latin typeface="Helvetica Neue"/>
              </a:rPr>
              <a:t>SO WHAT</a:t>
            </a:r>
          </a:p>
        </p:txBody>
      </p:sp>
      <p:sp>
        <p:nvSpPr>
          <p:cNvPr id="17" name="TextBox 16"/>
          <p:cNvSpPr txBox="1"/>
          <p:nvPr/>
        </p:nvSpPr>
        <p:spPr>
          <a:xfrm>
            <a:off x="8732520" y="5138928"/>
            <a:ext cx="2743200" cy="1051560"/>
          </a:xfrm>
          <a:prstGeom prst="rect">
            <a:avLst/>
          </a:prstGeom>
          <a:noFill/>
        </p:spPr>
        <p:txBody>
          <a:bodyPr wrap="square" anchor="t" lIns="18288" rIns="18288" tIns="18288" bIns="18288">
            <a:spAutoFit/>
          </a:bodyPr>
          <a:lstStyle/>
          <a:p>
            <a:pPr algn="l"/>
            <a:r>
              <a:rPr sz="1050" b="0">
                <a:solidFill>
                  <a:srgbClr val="1F2937"/>
                </a:solidFill>
                <a:latin typeface="Helvetica Neue"/>
              </a:rPr>
              <a:t>Authentication is the largest fix (authentication failures went from 8.4% to 15.9% of Billing transactions), but the other error types grew even faster (3.5x): check the overall capacity of the Billing flow, not only OTP.</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8229600" cy="274320"/>
          </a:xfrm>
          <a:prstGeom prst="rect">
            <a:avLst/>
          </a:prstGeom>
          <a:noFill/>
        </p:spPr>
        <p:txBody>
          <a:bodyPr wrap="square" anchor="t" lIns="18288" rIns="18288" tIns="18288" bIns="18288">
            <a:spAutoFit/>
          </a:bodyPr>
          <a:lstStyle/>
          <a:p>
            <a:pPr algn="l"/>
            <a:r>
              <a:rPr sz="1000" b="1">
                <a:solidFill>
                  <a:srgbClr val="C2410C"/>
                </a:solidFill>
                <a:latin typeface="Helvetica Neue"/>
              </a:rPr>
              <a:t>WHAT BROKE</a:t>
            </a:r>
          </a:p>
        </p:txBody>
      </p:sp>
      <p:sp>
        <p:nvSpPr>
          <p:cNvPr id="3" name="TextBox 2"/>
          <p:cNvSpPr txBox="1"/>
          <p:nvPr/>
        </p:nvSpPr>
        <p:spPr>
          <a:xfrm>
            <a:off x="548640" y="530352"/>
            <a:ext cx="11064240" cy="914400"/>
          </a:xfrm>
          <a:prstGeom prst="rect">
            <a:avLst/>
          </a:prstGeom>
          <a:noFill/>
        </p:spPr>
        <p:txBody>
          <a:bodyPr wrap="square" anchor="t" lIns="18288" rIns="18288" tIns="18288" bIns="18288">
            <a:spAutoFit/>
          </a:bodyPr>
          <a:lstStyle/>
          <a:p>
            <a:pPr algn="l"/>
            <a:r>
              <a:rPr sz="2200" b="1">
                <a:solidFill>
                  <a:srgbClr val="1F2937"/>
                </a:solidFill>
                <a:latin typeface="Helvetica Neue"/>
              </a:rPr>
              <a:t>Within Billing, Electricity (-18.1pp) and Internet (-17.7pp) fell more than Water (-11.2pp)</a:t>
            </a:r>
          </a:p>
        </p:txBody>
      </p:sp>
      <p:cxnSp>
        <p:nvCxnSpPr>
          <p:cNvPr id="4" name="Connector 3"/>
          <p:cNvCxnSpPr/>
          <p:nvPr/>
        </p:nvCxnSpPr>
        <p:spPr>
          <a:xfrm>
            <a:off x="548640" y="1481328"/>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55080"/>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400800"/>
            <a:ext cx="10241280" cy="365760"/>
          </a:xfrm>
          <a:prstGeom prst="rect">
            <a:avLst/>
          </a:prstGeom>
          <a:noFill/>
        </p:spPr>
        <p:txBody>
          <a:bodyPr wrap="square" anchor="t" lIns="18288" rIns="18288" tIns="18288" bIns="18288">
            <a:spAutoFit/>
          </a:bodyPr>
          <a:lstStyle/>
          <a:p>
            <a:pPr algn="l"/>
            <a:r>
              <a:rPr sz="850" b="0">
                <a:solidFill>
                  <a:srgbClr val="6B7280"/>
                </a:solidFill>
                <a:latin typeface="Helvetica Neue"/>
              </a:rPr>
              <a:t>Source: transactions_enhanced.csv (32,122 rows after filters); base period 7/2023, comparison period 8/2023.</a:t>
            </a:r>
          </a:p>
        </p:txBody>
      </p:sp>
      <p:sp>
        <p:nvSpPr>
          <p:cNvPr id="7" name="TextBox 6"/>
          <p:cNvSpPr txBox="1"/>
          <p:nvPr/>
        </p:nvSpPr>
        <p:spPr>
          <a:xfrm>
            <a:off x="10789920" y="6400800"/>
            <a:ext cx="850392" cy="365760"/>
          </a:xfrm>
          <a:prstGeom prst="rect">
            <a:avLst/>
          </a:prstGeom>
          <a:noFill/>
        </p:spPr>
        <p:txBody>
          <a:bodyPr wrap="square" anchor="t" lIns="18288" rIns="18288" tIns="18288" bIns="18288">
            <a:spAutoFit/>
          </a:bodyPr>
          <a:lstStyle/>
          <a:p>
            <a:pPr algn="r"/>
            <a:r>
              <a:rPr sz="850" b="0">
                <a:solidFill>
                  <a:srgbClr val="6B7280"/>
                </a:solidFill>
                <a:latin typeface="Helvetica Neue"/>
              </a:rPr>
              <a:t>08 / 14</a:t>
            </a:r>
          </a:p>
        </p:txBody>
      </p:sp>
      <p:pic>
        <p:nvPicPr>
          <p:cNvPr id="8" name="Picture 7" descr="slide_08.png"/>
          <p:cNvPicPr>
            <a:picLocks noChangeAspect="1"/>
          </p:cNvPicPr>
          <p:nvPr/>
        </p:nvPicPr>
        <p:blipFill>
          <a:blip r:embed="rId2"/>
          <a:stretch>
            <a:fillRect/>
          </a:stretch>
        </p:blipFill>
        <p:spPr>
          <a:xfrm>
            <a:off x="548640" y="1691640"/>
            <a:ext cx="7680960" cy="4032504"/>
          </a:xfrm>
          <a:prstGeom prst="rect">
            <a:avLst/>
          </a:prstGeom>
        </p:spPr>
      </p:pic>
      <p:sp>
        <p:nvSpPr>
          <p:cNvPr id="9" name="Rectangle 8"/>
          <p:cNvSpPr/>
          <p:nvPr/>
        </p:nvSpPr>
        <p:spPr>
          <a:xfrm>
            <a:off x="8549640" y="1691640"/>
            <a:ext cx="3090672" cy="4526280"/>
          </a:xfrm>
          <a:prstGeom prst="rect">
            <a:avLst/>
          </a:prstGeom>
          <a:solidFill>
            <a:srgbClr val="F7F7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732520" y="1828800"/>
            <a:ext cx="2743200" cy="502920"/>
          </a:xfrm>
          <a:prstGeom prst="rect">
            <a:avLst/>
          </a:prstGeom>
          <a:noFill/>
        </p:spPr>
        <p:txBody>
          <a:bodyPr wrap="square" anchor="t" lIns="18288" rIns="18288" tIns="18288" bIns="18288">
            <a:spAutoFit/>
          </a:bodyPr>
          <a:lstStyle/>
          <a:p>
            <a:pPr algn="l"/>
            <a:r>
              <a:rPr sz="2400" b="1">
                <a:solidFill>
                  <a:srgbClr val="C2410C"/>
                </a:solidFill>
                <a:latin typeface="Helvetica Neue"/>
              </a:rPr>
              <a:t>-18.1pp</a:t>
            </a:r>
          </a:p>
        </p:txBody>
      </p:sp>
      <p:sp>
        <p:nvSpPr>
          <p:cNvPr id="11" name="TextBox 10"/>
          <p:cNvSpPr txBox="1"/>
          <p:nvPr/>
        </p:nvSpPr>
        <p:spPr>
          <a:xfrm>
            <a:off x="8732520" y="2331720"/>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Change in Transaction success rate, sub_category=Electricity</a:t>
            </a:r>
          </a:p>
        </p:txBody>
      </p:sp>
      <p:sp>
        <p:nvSpPr>
          <p:cNvPr id="12" name="TextBox 11"/>
          <p:cNvSpPr txBox="1"/>
          <p:nvPr/>
        </p:nvSpPr>
        <p:spPr>
          <a:xfrm>
            <a:off x="8732520" y="2852928"/>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-11.2pp</a:t>
            </a:r>
          </a:p>
        </p:txBody>
      </p:sp>
      <p:sp>
        <p:nvSpPr>
          <p:cNvPr id="13" name="TextBox 12"/>
          <p:cNvSpPr txBox="1"/>
          <p:nvPr/>
        </p:nvSpPr>
        <p:spPr>
          <a:xfrm>
            <a:off x="8732520" y="3355848"/>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Change in Transaction success rate, sub_category=Water</a:t>
            </a:r>
          </a:p>
        </p:txBody>
      </p:sp>
      <p:sp>
        <p:nvSpPr>
          <p:cNvPr id="14" name="TextBox 13"/>
          <p:cNvSpPr txBox="1"/>
          <p:nvPr/>
        </p:nvSpPr>
        <p:spPr>
          <a:xfrm>
            <a:off x="8732520" y="3877056"/>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6.9pp</a:t>
            </a:r>
          </a:p>
        </p:txBody>
      </p:sp>
      <p:sp>
        <p:nvSpPr>
          <p:cNvPr id="15" name="TextBox 14"/>
          <p:cNvSpPr txBox="1"/>
          <p:nvPr/>
        </p:nvSpPr>
        <p:spPr>
          <a:xfrm>
            <a:off x="8732520" y="4379976"/>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Max−min spread of the change across sub_category</a:t>
            </a:r>
          </a:p>
        </p:txBody>
      </p:sp>
      <p:sp>
        <p:nvSpPr>
          <p:cNvPr id="16" name="TextBox 15"/>
          <p:cNvSpPr txBox="1"/>
          <p:nvPr/>
        </p:nvSpPr>
        <p:spPr>
          <a:xfrm>
            <a:off x="8732520" y="4892040"/>
            <a:ext cx="2743200" cy="274320"/>
          </a:xfrm>
          <a:prstGeom prst="rect">
            <a:avLst/>
          </a:prstGeom>
          <a:noFill/>
        </p:spPr>
        <p:txBody>
          <a:bodyPr wrap="square" anchor="t" lIns="18288" rIns="18288" tIns="18288" bIns="18288">
            <a:spAutoFit/>
          </a:bodyPr>
          <a:lstStyle/>
          <a:p>
            <a:pPr algn="l"/>
            <a:r>
              <a:rPr sz="900" b="1">
                <a:solidFill>
                  <a:srgbClr val="C2410C"/>
                </a:solidFill>
                <a:latin typeface="Helvetica Neue"/>
              </a:rPr>
              <a:t>SO WHAT</a:t>
            </a:r>
          </a:p>
        </p:txBody>
      </p:sp>
      <p:sp>
        <p:nvSpPr>
          <p:cNvPr id="17" name="TextBox 16"/>
          <p:cNvSpPr txBox="1"/>
          <p:nvPr/>
        </p:nvSpPr>
        <p:spPr>
          <a:xfrm>
            <a:off x="8732520" y="5138928"/>
            <a:ext cx="2743200" cy="1051560"/>
          </a:xfrm>
          <a:prstGeom prst="rect">
            <a:avLst/>
          </a:prstGeom>
          <a:noFill/>
        </p:spPr>
        <p:txBody>
          <a:bodyPr wrap="square" anchor="t" lIns="18288" rIns="18288" tIns="18288" bIns="18288">
            <a:spAutoFit/>
          </a:bodyPr>
          <a:lstStyle/>
          <a:p>
            <a:pPr algn="l"/>
            <a:r>
              <a:rPr sz="1050" b="0">
                <a:solidFill>
                  <a:srgbClr val="1F2937"/>
                </a:solidFill>
                <a:latin typeface="Helvetica Neue"/>
              </a:rPr>
              <a:t>Every bill type fell at least 11.2pp, so billers are not the main source; still review the connections to the electricity and internet providers.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8229600" cy="274320"/>
          </a:xfrm>
          <a:prstGeom prst="rect">
            <a:avLst/>
          </a:prstGeom>
          <a:noFill/>
        </p:spPr>
        <p:txBody>
          <a:bodyPr wrap="square" anchor="t" lIns="18288" rIns="18288" tIns="18288" bIns="18288">
            <a:spAutoFit/>
          </a:bodyPr>
          <a:lstStyle/>
          <a:p>
            <a:pPr algn="l"/>
            <a:r>
              <a:rPr sz="1000" b="1">
                <a:solidFill>
                  <a:srgbClr val="C2410C"/>
                </a:solidFill>
                <a:latin typeface="Helvetica Neue"/>
              </a:rPr>
              <a:t>RULED OUT</a:t>
            </a:r>
          </a:p>
        </p:txBody>
      </p:sp>
      <p:sp>
        <p:nvSpPr>
          <p:cNvPr id="3" name="TextBox 2"/>
          <p:cNvSpPr txBox="1"/>
          <p:nvPr/>
        </p:nvSpPr>
        <p:spPr>
          <a:xfrm>
            <a:off x="548640" y="530352"/>
            <a:ext cx="11064240" cy="914400"/>
          </a:xfrm>
          <a:prstGeom prst="rect">
            <a:avLst/>
          </a:prstGeom>
          <a:noFill/>
        </p:spPr>
        <p:txBody>
          <a:bodyPr wrap="square" anchor="t" lIns="18288" rIns="18288" tIns="18288" bIns="18288">
            <a:spAutoFit/>
          </a:bodyPr>
          <a:lstStyle/>
          <a:p>
            <a:pPr algn="l"/>
            <a:r>
              <a:rPr sz="2200" b="1">
                <a:solidFill>
                  <a:srgbClr val="1F2937"/>
                </a:solidFill>
                <a:latin typeface="Helvetica Neue"/>
              </a:rPr>
              <a:t>All three platforms in Billing fell by about the same amount, from -13.2pp to -16.4pp: not an app-specific bug</a:t>
            </a:r>
          </a:p>
        </p:txBody>
      </p:sp>
      <p:cxnSp>
        <p:nvCxnSpPr>
          <p:cNvPr id="4" name="Connector 3"/>
          <p:cNvCxnSpPr/>
          <p:nvPr/>
        </p:nvCxnSpPr>
        <p:spPr>
          <a:xfrm>
            <a:off x="548640" y="1481328"/>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55080"/>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400800"/>
            <a:ext cx="10241280" cy="365760"/>
          </a:xfrm>
          <a:prstGeom prst="rect">
            <a:avLst/>
          </a:prstGeom>
          <a:noFill/>
        </p:spPr>
        <p:txBody>
          <a:bodyPr wrap="square" anchor="t" lIns="18288" rIns="18288" tIns="18288" bIns="18288">
            <a:spAutoFit/>
          </a:bodyPr>
          <a:lstStyle/>
          <a:p>
            <a:pPr algn="l"/>
            <a:r>
              <a:rPr sz="850" b="0">
                <a:solidFill>
                  <a:srgbClr val="6B7280"/>
                </a:solidFill>
                <a:latin typeface="Helvetica Neue"/>
              </a:rPr>
              <a:t>Source: transactions_enhanced.csv (32,122 rows after filters); base period 7/2023, comparison period 8/2023.</a:t>
            </a:r>
          </a:p>
        </p:txBody>
      </p:sp>
      <p:sp>
        <p:nvSpPr>
          <p:cNvPr id="7" name="TextBox 6"/>
          <p:cNvSpPr txBox="1"/>
          <p:nvPr/>
        </p:nvSpPr>
        <p:spPr>
          <a:xfrm>
            <a:off x="10789920" y="6400800"/>
            <a:ext cx="850392" cy="365760"/>
          </a:xfrm>
          <a:prstGeom prst="rect">
            <a:avLst/>
          </a:prstGeom>
          <a:noFill/>
        </p:spPr>
        <p:txBody>
          <a:bodyPr wrap="square" anchor="t" lIns="18288" rIns="18288" tIns="18288" bIns="18288">
            <a:spAutoFit/>
          </a:bodyPr>
          <a:lstStyle/>
          <a:p>
            <a:pPr algn="r"/>
            <a:r>
              <a:rPr sz="850" b="0">
                <a:solidFill>
                  <a:srgbClr val="6B7280"/>
                </a:solidFill>
                <a:latin typeface="Helvetica Neue"/>
              </a:rPr>
              <a:t>09 / 14</a:t>
            </a:r>
          </a:p>
        </p:txBody>
      </p:sp>
      <p:pic>
        <p:nvPicPr>
          <p:cNvPr id="8" name="Picture 7" descr="slide_09.png"/>
          <p:cNvPicPr>
            <a:picLocks noChangeAspect="1"/>
          </p:cNvPicPr>
          <p:nvPr/>
        </p:nvPicPr>
        <p:blipFill>
          <a:blip r:embed="rId2"/>
          <a:stretch>
            <a:fillRect/>
          </a:stretch>
        </p:blipFill>
        <p:spPr>
          <a:xfrm>
            <a:off x="548640" y="1691640"/>
            <a:ext cx="7680960" cy="2457907"/>
          </a:xfrm>
          <a:prstGeom prst="rect">
            <a:avLst/>
          </a:prstGeom>
        </p:spPr>
      </p:pic>
      <p:sp>
        <p:nvSpPr>
          <p:cNvPr id="9" name="Rectangle 8"/>
          <p:cNvSpPr/>
          <p:nvPr/>
        </p:nvSpPr>
        <p:spPr>
          <a:xfrm>
            <a:off x="8549640" y="1691640"/>
            <a:ext cx="3090672" cy="4526280"/>
          </a:xfrm>
          <a:prstGeom prst="rect">
            <a:avLst/>
          </a:prstGeom>
          <a:solidFill>
            <a:srgbClr val="F7F7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732520" y="1828800"/>
            <a:ext cx="2743200" cy="502920"/>
          </a:xfrm>
          <a:prstGeom prst="rect">
            <a:avLst/>
          </a:prstGeom>
          <a:noFill/>
        </p:spPr>
        <p:txBody>
          <a:bodyPr wrap="square" anchor="t" lIns="18288" rIns="18288" tIns="18288" bIns="18288">
            <a:spAutoFit/>
          </a:bodyPr>
          <a:lstStyle/>
          <a:p>
            <a:pPr algn="l"/>
            <a:r>
              <a:rPr sz="2400" b="1">
                <a:solidFill>
                  <a:srgbClr val="C2410C"/>
                </a:solidFill>
                <a:latin typeface="Helvetica Neue"/>
              </a:rPr>
              <a:t>3.2pp</a:t>
            </a:r>
          </a:p>
        </p:txBody>
      </p:sp>
      <p:sp>
        <p:nvSpPr>
          <p:cNvPr id="11" name="TextBox 10"/>
          <p:cNvSpPr txBox="1"/>
          <p:nvPr/>
        </p:nvSpPr>
        <p:spPr>
          <a:xfrm>
            <a:off x="8732520" y="2331720"/>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Max−min spread of the change across platform</a:t>
            </a:r>
          </a:p>
        </p:txBody>
      </p:sp>
      <p:sp>
        <p:nvSpPr>
          <p:cNvPr id="12" name="TextBox 11"/>
          <p:cNvSpPr txBox="1"/>
          <p:nvPr/>
        </p:nvSpPr>
        <p:spPr>
          <a:xfrm>
            <a:off x="8732520" y="2852928"/>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13.8pp</a:t>
            </a:r>
          </a:p>
        </p:txBody>
      </p:sp>
      <p:sp>
        <p:nvSpPr>
          <p:cNvPr id="13" name="TextBox 12"/>
          <p:cNvSpPr txBox="1"/>
          <p:nvPr/>
        </p:nvSpPr>
        <p:spPr>
          <a:xfrm>
            <a:off x="8732520" y="3355848"/>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Typical size of the change (median |Δ|) across platform</a:t>
            </a:r>
          </a:p>
        </p:txBody>
      </p:sp>
      <p:sp>
        <p:nvSpPr>
          <p:cNvPr id="14" name="TextBox 13"/>
          <p:cNvSpPr txBox="1"/>
          <p:nvPr/>
        </p:nvSpPr>
        <p:spPr>
          <a:xfrm>
            <a:off x="8732520" y="3877056"/>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-16.4pp</a:t>
            </a:r>
          </a:p>
        </p:txBody>
      </p:sp>
      <p:sp>
        <p:nvSpPr>
          <p:cNvPr id="15" name="TextBox 14"/>
          <p:cNvSpPr txBox="1"/>
          <p:nvPr/>
        </p:nvSpPr>
        <p:spPr>
          <a:xfrm>
            <a:off x="8732520" y="4379976"/>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Change in Transaction success rate, platform=ios</a:t>
            </a:r>
          </a:p>
        </p:txBody>
      </p:sp>
      <p:sp>
        <p:nvSpPr>
          <p:cNvPr id="16" name="TextBox 15"/>
          <p:cNvSpPr txBox="1"/>
          <p:nvPr/>
        </p:nvSpPr>
        <p:spPr>
          <a:xfrm>
            <a:off x="8732520" y="4892040"/>
            <a:ext cx="2743200" cy="274320"/>
          </a:xfrm>
          <a:prstGeom prst="rect">
            <a:avLst/>
          </a:prstGeom>
          <a:noFill/>
        </p:spPr>
        <p:txBody>
          <a:bodyPr wrap="square" anchor="t" lIns="18288" rIns="18288" tIns="18288" bIns="18288">
            <a:spAutoFit/>
          </a:bodyPr>
          <a:lstStyle/>
          <a:p>
            <a:pPr algn="l"/>
            <a:r>
              <a:rPr sz="900" b="1">
                <a:solidFill>
                  <a:srgbClr val="C2410C"/>
                </a:solidFill>
                <a:latin typeface="Helvetica Neue"/>
              </a:rPr>
              <a:t>SO WHAT</a:t>
            </a:r>
          </a:p>
        </p:txBody>
      </p:sp>
      <p:sp>
        <p:nvSpPr>
          <p:cNvPr id="17" name="TextBox 16"/>
          <p:cNvSpPr txBox="1"/>
          <p:nvPr/>
        </p:nvSpPr>
        <p:spPr>
          <a:xfrm>
            <a:off x="8732520" y="5138928"/>
            <a:ext cx="2743200" cy="1051560"/>
          </a:xfrm>
          <a:prstGeom prst="rect">
            <a:avLst/>
          </a:prstGeom>
          <a:noFill/>
        </p:spPr>
        <p:txBody>
          <a:bodyPr wrap="square" anchor="t" lIns="18288" rIns="18288" tIns="18288" bIns="18288">
            <a:spAutoFit/>
          </a:bodyPr>
          <a:lstStyle/>
          <a:p>
            <a:pPr algn="l"/>
            <a:r>
              <a:rPr sz="1050" b="0">
                <a:solidFill>
                  <a:srgbClr val="1F2937"/>
                </a:solidFill>
                <a:latin typeface="Helvetica Neue"/>
              </a:rPr>
              <a:t>Hand the fix to backend and infrastructure; no Android/iOS/Web app hotfix is needed.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8229600" cy="274320"/>
          </a:xfrm>
          <a:prstGeom prst="rect">
            <a:avLst/>
          </a:prstGeom>
          <a:noFill/>
        </p:spPr>
        <p:txBody>
          <a:bodyPr wrap="square" anchor="t" lIns="18288" rIns="18288" tIns="18288" bIns="18288">
            <a:spAutoFit/>
          </a:bodyPr>
          <a:lstStyle/>
          <a:p>
            <a:pPr algn="l"/>
            <a:r>
              <a:rPr sz="1000" b="1">
                <a:solidFill>
                  <a:srgbClr val="C2410C"/>
                </a:solidFill>
                <a:latin typeface="Helvetica Neue"/>
              </a:rPr>
              <a:t>RULED OUT</a:t>
            </a:r>
          </a:p>
        </p:txBody>
      </p:sp>
      <p:sp>
        <p:nvSpPr>
          <p:cNvPr id="3" name="TextBox 2"/>
          <p:cNvSpPr txBox="1"/>
          <p:nvPr/>
        </p:nvSpPr>
        <p:spPr>
          <a:xfrm>
            <a:off x="548640" y="530352"/>
            <a:ext cx="11064240" cy="914400"/>
          </a:xfrm>
          <a:prstGeom prst="rect">
            <a:avLst/>
          </a:prstGeom>
          <a:noFill/>
        </p:spPr>
        <p:txBody>
          <a:bodyPr wrap="square" anchor="t" lIns="18288" rIns="18288" tIns="18288" bIns="18288">
            <a:spAutoFit/>
          </a:bodyPr>
          <a:lstStyle/>
          <a:p>
            <a:pPr algn="l"/>
            <a:r>
              <a:rPr sz="2200" b="1">
                <a:solidFill>
                  <a:srgbClr val="1F2937"/>
                </a:solidFill>
                <a:latin typeface="Helvetica Neue"/>
              </a:rPr>
              <a:t>The four main payment methods in Billing all fell, from -11.9pp to -15.7pp: the fault is not one bank or card partner</a:t>
            </a:r>
          </a:p>
        </p:txBody>
      </p:sp>
      <p:cxnSp>
        <p:nvCxnSpPr>
          <p:cNvPr id="4" name="Connector 3"/>
          <p:cNvCxnSpPr/>
          <p:nvPr/>
        </p:nvCxnSpPr>
        <p:spPr>
          <a:xfrm>
            <a:off x="548640" y="1481328"/>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55080"/>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400800"/>
            <a:ext cx="10241280" cy="365760"/>
          </a:xfrm>
          <a:prstGeom prst="rect">
            <a:avLst/>
          </a:prstGeom>
          <a:noFill/>
        </p:spPr>
        <p:txBody>
          <a:bodyPr wrap="square" anchor="t" lIns="18288" rIns="18288" tIns="18288" bIns="18288">
            <a:spAutoFit/>
          </a:bodyPr>
          <a:lstStyle/>
          <a:p>
            <a:pPr algn="l"/>
            <a:r>
              <a:rPr sz="850" b="0">
                <a:solidFill>
                  <a:srgbClr val="6B7280"/>
                </a:solidFill>
                <a:latin typeface="Helvetica Neue"/>
              </a:rPr>
              <a:t>Source: transactions_enhanced.csv (32,122 rows after filters); base period 7/2023, comparison period 8/2023.</a:t>
            </a:r>
          </a:p>
        </p:txBody>
      </p:sp>
      <p:sp>
        <p:nvSpPr>
          <p:cNvPr id="7" name="TextBox 6"/>
          <p:cNvSpPr txBox="1"/>
          <p:nvPr/>
        </p:nvSpPr>
        <p:spPr>
          <a:xfrm>
            <a:off x="10789920" y="6400800"/>
            <a:ext cx="850392" cy="365760"/>
          </a:xfrm>
          <a:prstGeom prst="rect">
            <a:avLst/>
          </a:prstGeom>
          <a:noFill/>
        </p:spPr>
        <p:txBody>
          <a:bodyPr wrap="square" anchor="t" lIns="18288" rIns="18288" tIns="18288" bIns="18288">
            <a:spAutoFit/>
          </a:bodyPr>
          <a:lstStyle/>
          <a:p>
            <a:pPr algn="r"/>
            <a:r>
              <a:rPr sz="850" b="0">
                <a:solidFill>
                  <a:srgbClr val="6B7280"/>
                </a:solidFill>
                <a:latin typeface="Helvetica Neue"/>
              </a:rPr>
              <a:t>10 / 14</a:t>
            </a:r>
          </a:p>
        </p:txBody>
      </p:sp>
      <p:pic>
        <p:nvPicPr>
          <p:cNvPr id="8" name="Picture 7" descr="slide_10.png"/>
          <p:cNvPicPr>
            <a:picLocks noChangeAspect="1"/>
          </p:cNvPicPr>
          <p:nvPr/>
        </p:nvPicPr>
        <p:blipFill>
          <a:blip r:embed="rId2"/>
          <a:stretch>
            <a:fillRect/>
          </a:stretch>
        </p:blipFill>
        <p:spPr>
          <a:xfrm>
            <a:off x="548640" y="1691640"/>
            <a:ext cx="7680960" cy="3187598"/>
          </a:xfrm>
          <a:prstGeom prst="rect">
            <a:avLst/>
          </a:prstGeom>
        </p:spPr>
      </p:pic>
      <p:sp>
        <p:nvSpPr>
          <p:cNvPr id="9" name="Rectangle 8"/>
          <p:cNvSpPr/>
          <p:nvPr/>
        </p:nvSpPr>
        <p:spPr>
          <a:xfrm>
            <a:off x="8549640" y="1691640"/>
            <a:ext cx="3090672" cy="4526280"/>
          </a:xfrm>
          <a:prstGeom prst="rect">
            <a:avLst/>
          </a:prstGeom>
          <a:solidFill>
            <a:srgbClr val="F7F7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732520" y="1828800"/>
            <a:ext cx="2743200" cy="502920"/>
          </a:xfrm>
          <a:prstGeom prst="rect">
            <a:avLst/>
          </a:prstGeom>
          <a:noFill/>
        </p:spPr>
        <p:txBody>
          <a:bodyPr wrap="square" anchor="t" lIns="18288" rIns="18288" tIns="18288" bIns="18288">
            <a:spAutoFit/>
          </a:bodyPr>
          <a:lstStyle/>
          <a:p>
            <a:pPr algn="l"/>
            <a:r>
              <a:rPr sz="2400" b="1">
                <a:solidFill>
                  <a:srgbClr val="C2410C"/>
                </a:solidFill>
                <a:latin typeface="Helvetica Neue"/>
              </a:rPr>
              <a:t>3.8pp</a:t>
            </a:r>
          </a:p>
        </p:txBody>
      </p:sp>
      <p:sp>
        <p:nvSpPr>
          <p:cNvPr id="11" name="TextBox 10"/>
          <p:cNvSpPr txBox="1"/>
          <p:nvPr/>
        </p:nvSpPr>
        <p:spPr>
          <a:xfrm>
            <a:off x="8732520" y="2331720"/>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Max−min spread of the change across payment_method</a:t>
            </a:r>
          </a:p>
        </p:txBody>
      </p:sp>
      <p:sp>
        <p:nvSpPr>
          <p:cNvPr id="12" name="TextBox 11"/>
          <p:cNvSpPr txBox="1"/>
          <p:nvPr/>
        </p:nvSpPr>
        <p:spPr>
          <a:xfrm>
            <a:off x="8732520" y="2852928"/>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-15.7pp</a:t>
            </a:r>
          </a:p>
        </p:txBody>
      </p:sp>
      <p:sp>
        <p:nvSpPr>
          <p:cNvPr id="13" name="TextBox 12"/>
          <p:cNvSpPr txBox="1"/>
          <p:nvPr/>
        </p:nvSpPr>
        <p:spPr>
          <a:xfrm>
            <a:off x="8732520" y="3355848"/>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Change in Transaction success rate, payment_method=wallet_balance</a:t>
            </a:r>
          </a:p>
        </p:txBody>
      </p:sp>
      <p:sp>
        <p:nvSpPr>
          <p:cNvPr id="14" name="TextBox 13"/>
          <p:cNvSpPr txBox="1"/>
          <p:nvPr/>
        </p:nvSpPr>
        <p:spPr>
          <a:xfrm>
            <a:off x="8732520" y="3877056"/>
            <a:ext cx="2743200" cy="502920"/>
          </a:xfrm>
          <a:prstGeom prst="rect">
            <a:avLst/>
          </a:prstGeom>
          <a:noFill/>
        </p:spPr>
        <p:txBody>
          <a:bodyPr wrap="square" anchor="t" lIns="18288" rIns="18288" tIns="18288" bIns="18288">
            <a:spAutoFit/>
          </a:bodyPr>
          <a:lstStyle/>
          <a:p>
            <a:pPr algn="l"/>
            <a:r>
              <a:rPr sz="2400" b="1">
                <a:solidFill>
                  <a:srgbClr val="1F2937"/>
                </a:solidFill>
                <a:latin typeface="Helvetica Neue"/>
              </a:rPr>
              <a:t>-11.9pp</a:t>
            </a:r>
          </a:p>
        </p:txBody>
      </p:sp>
      <p:sp>
        <p:nvSpPr>
          <p:cNvPr id="15" name="TextBox 14"/>
          <p:cNvSpPr txBox="1"/>
          <p:nvPr/>
        </p:nvSpPr>
        <p:spPr>
          <a:xfrm>
            <a:off x="8732520" y="4379976"/>
            <a:ext cx="2743200" cy="457200"/>
          </a:xfrm>
          <a:prstGeom prst="rect">
            <a:avLst/>
          </a:prstGeom>
          <a:noFill/>
        </p:spPr>
        <p:txBody>
          <a:bodyPr wrap="square" anchor="t" lIns="18288" rIns="18288" tIns="18288" bIns="18288">
            <a:spAutoFit/>
          </a:bodyPr>
          <a:lstStyle/>
          <a:p>
            <a:pPr algn="l"/>
            <a:r>
              <a:rPr sz="900" b="0">
                <a:solidFill>
                  <a:srgbClr val="6B7280"/>
                </a:solidFill>
                <a:latin typeface="Helvetica Neue"/>
              </a:rPr>
              <a:t>Change in Transaction success rate, payment_method=credit_card</a:t>
            </a:r>
          </a:p>
        </p:txBody>
      </p:sp>
      <p:sp>
        <p:nvSpPr>
          <p:cNvPr id="16" name="TextBox 15"/>
          <p:cNvSpPr txBox="1"/>
          <p:nvPr/>
        </p:nvSpPr>
        <p:spPr>
          <a:xfrm>
            <a:off x="8732520" y="4892040"/>
            <a:ext cx="2743200" cy="274320"/>
          </a:xfrm>
          <a:prstGeom prst="rect">
            <a:avLst/>
          </a:prstGeom>
          <a:noFill/>
        </p:spPr>
        <p:txBody>
          <a:bodyPr wrap="square" anchor="t" lIns="18288" rIns="18288" tIns="18288" bIns="18288">
            <a:spAutoFit/>
          </a:bodyPr>
          <a:lstStyle/>
          <a:p>
            <a:pPr algn="l"/>
            <a:r>
              <a:rPr sz="900" b="1">
                <a:solidFill>
                  <a:srgbClr val="C2410C"/>
                </a:solidFill>
                <a:latin typeface="Helvetica Neue"/>
              </a:rPr>
              <a:t>SO WHAT</a:t>
            </a:r>
          </a:p>
        </p:txBody>
      </p:sp>
      <p:sp>
        <p:nvSpPr>
          <p:cNvPr id="17" name="TextBox 16"/>
          <p:cNvSpPr txBox="1"/>
          <p:nvPr/>
        </p:nvSpPr>
        <p:spPr>
          <a:xfrm>
            <a:off x="8732520" y="5138928"/>
            <a:ext cx="2743200" cy="1051560"/>
          </a:xfrm>
          <a:prstGeom prst="rect">
            <a:avLst/>
          </a:prstGeom>
          <a:noFill/>
        </p:spPr>
        <p:txBody>
          <a:bodyPr wrap="square" anchor="t" lIns="18288" rIns="18288" tIns="18288" bIns="18288">
            <a:spAutoFit/>
          </a:bodyPr>
          <a:lstStyle/>
          <a:p>
            <a:pPr algn="l"/>
            <a:r>
              <a:rPr sz="1050" b="0">
                <a:solidFill>
                  <a:srgbClr val="1F2937"/>
                </a:solidFill>
                <a:latin typeface="Helvetica Neue"/>
              </a:rPr>
              <a:t>Rules out the payment-partner branch; even wallet balance (no bank involved) fell -15.7pp.</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8229600" cy="274320"/>
          </a:xfrm>
          <a:prstGeom prst="rect">
            <a:avLst/>
          </a:prstGeom>
          <a:noFill/>
        </p:spPr>
        <p:txBody>
          <a:bodyPr wrap="square" anchor="t" lIns="18288" rIns="18288" tIns="18288" bIns="18288">
            <a:spAutoFit/>
          </a:bodyPr>
          <a:lstStyle/>
          <a:p>
            <a:pPr algn="l"/>
            <a:r>
              <a:rPr sz="1000" b="1">
                <a:solidFill>
                  <a:srgbClr val="C2410C"/>
                </a:solidFill>
                <a:latin typeface="Helvetica Neue"/>
              </a:rPr>
              <a:t>HYPOTHESIS TESTING</a:t>
            </a:r>
          </a:p>
        </p:txBody>
      </p:sp>
      <p:sp>
        <p:nvSpPr>
          <p:cNvPr id="3" name="TextBox 2"/>
          <p:cNvSpPr txBox="1"/>
          <p:nvPr/>
        </p:nvSpPr>
        <p:spPr>
          <a:xfrm>
            <a:off x="548640" y="530352"/>
            <a:ext cx="11064240" cy="914400"/>
          </a:xfrm>
          <a:prstGeom prst="rect">
            <a:avLst/>
          </a:prstGeom>
          <a:noFill/>
        </p:spPr>
        <p:txBody>
          <a:bodyPr wrap="square" anchor="t" lIns="18288" rIns="18288" tIns="18288" bIns="18288">
            <a:spAutoFit/>
          </a:bodyPr>
          <a:lstStyle/>
          <a:p>
            <a:pPr algn="l"/>
            <a:r>
              <a:rPr sz="2200" b="1">
                <a:solidFill>
                  <a:srgbClr val="1F2937"/>
                </a:solidFill>
                <a:latin typeface="Helvetica Neue"/>
              </a:rPr>
              <a:t>5 hypotheses supported by the data, 1 rejected, 1 not testable with the current data</a:t>
            </a:r>
          </a:p>
        </p:txBody>
      </p:sp>
      <p:cxnSp>
        <p:nvCxnSpPr>
          <p:cNvPr id="4" name="Connector 3"/>
          <p:cNvCxnSpPr/>
          <p:nvPr/>
        </p:nvCxnSpPr>
        <p:spPr>
          <a:xfrm>
            <a:off x="548640" y="1481328"/>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55080"/>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400800"/>
            <a:ext cx="10241280" cy="365760"/>
          </a:xfrm>
          <a:prstGeom prst="rect">
            <a:avLst/>
          </a:prstGeom>
          <a:noFill/>
        </p:spPr>
        <p:txBody>
          <a:bodyPr wrap="square" anchor="t" lIns="18288" rIns="18288" tIns="18288" bIns="18288">
            <a:spAutoFit/>
          </a:bodyPr>
          <a:lstStyle/>
          <a:p>
            <a:pPr algn="l"/>
            <a:r>
              <a:rPr sz="850" b="0">
                <a:solidFill>
                  <a:srgbClr val="6B7280"/>
                </a:solidFill>
                <a:latin typeface="Helvetica Neue"/>
              </a:rPr>
              <a:t>Source: transactions_enhanced.csv (32,122 rows after filters); base period 7/2023, comparison period 8/2023.</a:t>
            </a:r>
          </a:p>
        </p:txBody>
      </p:sp>
      <p:sp>
        <p:nvSpPr>
          <p:cNvPr id="7" name="TextBox 6"/>
          <p:cNvSpPr txBox="1"/>
          <p:nvPr/>
        </p:nvSpPr>
        <p:spPr>
          <a:xfrm>
            <a:off x="10789920" y="6400800"/>
            <a:ext cx="850392" cy="365760"/>
          </a:xfrm>
          <a:prstGeom prst="rect">
            <a:avLst/>
          </a:prstGeom>
          <a:noFill/>
        </p:spPr>
        <p:txBody>
          <a:bodyPr wrap="square" anchor="t" lIns="18288" rIns="18288" tIns="18288" bIns="18288">
            <a:spAutoFit/>
          </a:bodyPr>
          <a:lstStyle/>
          <a:p>
            <a:pPr algn="r"/>
            <a:r>
              <a:rPr sz="850" b="0">
                <a:solidFill>
                  <a:srgbClr val="6B7280"/>
                </a:solidFill>
                <a:latin typeface="Helvetica Neue"/>
              </a:rPr>
              <a:t>11 / 14</a:t>
            </a:r>
          </a:p>
        </p:txBody>
      </p:sp>
      <p:graphicFrame>
        <p:nvGraphicFramePr>
          <p:cNvPr id="8" name="Table 7"/>
          <p:cNvGraphicFramePr>
            <a:graphicFrameLocks noGrp="1"/>
          </p:cNvGraphicFramePr>
          <p:nvPr/>
        </p:nvGraphicFramePr>
        <p:xfrm>
          <a:off x="548640" y="1691640"/>
          <a:ext cx="11091671" cy="4315968"/>
        </p:xfrm>
        <a:graphic>
          <a:graphicData uri="http://schemas.openxmlformats.org/drawingml/2006/table">
            <a:tbl>
              <a:tblPr firstRow="1" bandRow="1">
                <a:tableStyleId>{5C22544A-7EE6-4342-B048-85BDC9FD1C3A}</a:tableStyleId>
              </a:tblPr>
              <a:tblGrid>
                <a:gridCol w="457200"/>
                <a:gridCol w="3749039"/>
                <a:gridCol w="1097280"/>
                <a:gridCol w="5788152"/>
              </a:tblGrid>
              <a:tr h="347472">
                <a:tc>
                  <a:txBody>
                    <a:bodyPr/>
                    <a:lstStyle/>
                    <a:p>
                      <a:r>
                        <a:rPr sz="900" b="1">
                          <a:solidFill>
                            <a:srgbClr val="FFFFFF"/>
                          </a:solidFill>
                          <a:latin typeface="Helvetica Neue"/>
                        </a:rPr>
                        <a:t>ID</a:t>
                      </a:r>
                    </a:p>
                  </a:txBody>
                  <a:tcPr marL="54864" marR="54864">
                    <a:solidFill>
                      <a:srgbClr val="1F2937"/>
                    </a:solidFill>
                  </a:tcPr>
                </a:tc>
                <a:tc>
                  <a:txBody>
                    <a:bodyPr/>
                    <a:lstStyle/>
                    <a:p>
                      <a:r>
                        <a:rPr sz="900" b="1">
                          <a:solidFill>
                            <a:srgbClr val="FFFFFF"/>
                          </a:solidFill>
                          <a:latin typeface="Helvetica Neue"/>
                        </a:rPr>
                        <a:t>Hypothesis</a:t>
                      </a:r>
                    </a:p>
                  </a:txBody>
                  <a:tcPr marL="54864" marR="54864">
                    <a:solidFill>
                      <a:srgbClr val="1F2937"/>
                    </a:solidFill>
                  </a:tcPr>
                </a:tc>
                <a:tc>
                  <a:txBody>
                    <a:bodyPr/>
                    <a:lstStyle/>
                    <a:p>
                      <a:r>
                        <a:rPr sz="900" b="1">
                          <a:solidFill>
                            <a:srgbClr val="FFFFFF"/>
                          </a:solidFill>
                          <a:latin typeface="Helvetica Neue"/>
                        </a:rPr>
                        <a:t>Result</a:t>
                      </a:r>
                    </a:p>
                  </a:txBody>
                  <a:tcPr marL="54864" marR="54864">
                    <a:solidFill>
                      <a:srgbClr val="1F2937"/>
                    </a:solidFill>
                  </a:tcPr>
                </a:tc>
                <a:tc>
                  <a:txBody>
                    <a:bodyPr/>
                    <a:lstStyle/>
                    <a:p>
                      <a:r>
                        <a:rPr sz="900" b="1">
                          <a:solidFill>
                            <a:srgbClr val="FFFFFF"/>
                          </a:solidFill>
                          <a:latin typeface="Helvetica Neue"/>
                        </a:rPr>
                        <a:t>Evidence</a:t>
                      </a:r>
                    </a:p>
                  </a:txBody>
                  <a:tcPr marL="54864" marR="54864">
                    <a:solidFill>
                      <a:srgbClr val="1F2937"/>
                    </a:solidFill>
                  </a:tcPr>
                </a:tc>
              </a:tr>
              <a:tr h="566928">
                <a:tc>
                  <a:txBody>
                    <a:bodyPr/>
                    <a:lstStyle/>
                    <a:p>
                      <a:r>
                        <a:rPr sz="900" b="0">
                          <a:solidFill>
                            <a:srgbClr val="1F2937"/>
                          </a:solidFill>
                          <a:latin typeface="Helvetica Neue"/>
                        </a:rPr>
                        <a:t>H1</a:t>
                      </a:r>
                    </a:p>
                  </a:txBody>
                  <a:tcPr marL="54864" marR="54864">
                    <a:solidFill>
                      <a:srgbClr val="FFFFFF"/>
                    </a:solidFill>
                  </a:tcPr>
                </a:tc>
                <a:tc>
                  <a:txBody>
                    <a:bodyPr/>
                    <a:lstStyle/>
                    <a:p>
                      <a:r>
                        <a:rPr sz="900" b="0">
                          <a:solidFill>
                            <a:srgbClr val="1F2937"/>
                          </a:solidFill>
                          <a:latin typeface="Helvetica Neue"/>
                        </a:rPr>
                        <a:t>The drop is concentrated in one category rather than spread evenly.</a:t>
                      </a:r>
                    </a:p>
                  </a:txBody>
                  <a:tcPr marL="54864" marR="54864">
                    <a:solidFill>
                      <a:srgbClr val="FFFFFF"/>
                    </a:solidFill>
                  </a:tcPr>
                </a:tc>
                <a:tc>
                  <a:txBody>
                    <a:bodyPr/>
                    <a:lstStyle/>
                    <a:p>
                      <a:r>
                        <a:rPr sz="900" b="1">
                          <a:solidFill>
                            <a:srgbClr val="15803D"/>
                          </a:solidFill>
                          <a:latin typeface="Helvetica Neue"/>
                        </a:rPr>
                        <a:t>Supported</a:t>
                      </a:r>
                    </a:p>
                  </a:txBody>
                  <a:tcPr marL="54864" marR="54864">
                    <a:solidFill>
                      <a:srgbClr val="FFFFFF"/>
                    </a:solidFill>
                  </a:tcPr>
                </a:tc>
                <a:tc>
                  <a:txBody>
                    <a:bodyPr/>
                    <a:lstStyle/>
                    <a:p>
                      <a:r>
                        <a:rPr sz="900" b="0">
                          <a:solidFill>
                            <a:srgbClr val="1F2937"/>
                          </a:solidFill>
                          <a:latin typeface="Helvetica Neue"/>
                        </a:rPr>
                        <a:t>category = Billing: 86.3% → 71.8% (-14.5pp), 64.5% of the total change of -4.7pp; all other category values -2.0pp.</a:t>
                      </a:r>
                    </a:p>
                  </a:txBody>
                  <a:tcPr marL="54864" marR="54864">
                    <a:solidFill>
                      <a:srgbClr val="FFFFFF"/>
                    </a:solidFill>
                  </a:tcPr>
                </a:tc>
              </a:tr>
              <a:tr h="566928">
                <a:tc>
                  <a:txBody>
                    <a:bodyPr/>
                    <a:lstStyle/>
                    <a:p>
                      <a:r>
                        <a:rPr sz="900" b="0">
                          <a:solidFill>
                            <a:srgbClr val="1F2937"/>
                          </a:solidFill>
                          <a:latin typeface="Helvetica Neue"/>
                        </a:rPr>
                        <a:t>H2</a:t>
                      </a:r>
                    </a:p>
                  </a:txBody>
                  <a:tcPr marL="54864" marR="54864">
                    <a:solidFill>
                      <a:srgbClr val="F7F7F5"/>
                    </a:solidFill>
                  </a:tcPr>
                </a:tc>
                <a:tc>
                  <a:txBody>
                    <a:bodyPr/>
                    <a:lstStyle/>
                    <a:p>
                      <a:r>
                        <a:rPr sz="900" b="0">
                          <a:solidFill>
                            <a:srgbClr val="1F2937"/>
                          </a:solidFill>
                          <a:latin typeface="Helvetica Neue"/>
                        </a:rPr>
                        <a:t>Within the most affected category, authentication errors (OTP/PIN) make up the majority of August failures.</a:t>
                      </a:r>
                    </a:p>
                  </a:txBody>
                  <a:tcPr marL="54864" marR="54864">
                    <a:solidFill>
                      <a:srgbClr val="F7F7F5"/>
                    </a:solidFill>
                  </a:tcPr>
                </a:tc>
                <a:tc>
                  <a:txBody>
                    <a:bodyPr/>
                    <a:lstStyle/>
                    <a:p>
                      <a:r>
                        <a:rPr sz="900" b="1">
                          <a:solidFill>
                            <a:srgbClr val="15803D"/>
                          </a:solidFill>
                          <a:latin typeface="Helvetica Neue"/>
                        </a:rPr>
                        <a:t>Supported</a:t>
                      </a:r>
                    </a:p>
                  </a:txBody>
                  <a:tcPr marL="54864" marR="54864">
                    <a:solidFill>
                      <a:srgbClr val="F7F7F5"/>
                    </a:solidFill>
                  </a:tcPr>
                </a:tc>
                <a:tc>
                  <a:txBody>
                    <a:bodyPr/>
                    <a:lstStyle/>
                    <a:p>
                      <a:r>
                        <a:rPr sz="900" b="0">
                          <a:solidFill>
                            <a:srgbClr val="1F2937"/>
                          </a:solidFill>
                          <a:latin typeface="Helvetica Neue"/>
                        </a:rPr>
                        <a:t>Of 964 failed cases in the comparison period (category = Billing), error_category_l2 = AUTHENTICATION_ISSUES accounts for 56.4% (base period 61.5%, cases up 2.8x). As % of all rows: AUTHE…</a:t>
                      </a:r>
                    </a:p>
                  </a:txBody>
                  <a:tcPr marL="54864" marR="54864">
                    <a:solidFill>
                      <a:srgbClr val="F7F7F5"/>
                    </a:solidFill>
                  </a:tcPr>
                </a:tc>
              </a:tr>
              <a:tr h="566928">
                <a:tc>
                  <a:txBody>
                    <a:bodyPr/>
                    <a:lstStyle/>
                    <a:p>
                      <a:r>
                        <a:rPr sz="900" b="0">
                          <a:solidFill>
                            <a:srgbClr val="1F2937"/>
                          </a:solidFill>
                          <a:latin typeface="Helvetica Neue"/>
                        </a:rPr>
                        <a:t>H3</a:t>
                      </a:r>
                    </a:p>
                  </a:txBody>
                  <a:tcPr marL="54864" marR="54864">
                    <a:solidFill>
                      <a:srgbClr val="FFFFFF"/>
                    </a:solidFill>
                  </a:tcPr>
                </a:tc>
                <a:tc>
                  <a:txBody>
                    <a:bodyPr/>
                    <a:lstStyle/>
                    <a:p>
                      <a:r>
                        <a:rPr sz="900" b="0">
                          <a:solidFill>
                            <a:srgbClr val="1F2937"/>
                          </a:solidFill>
                          <a:latin typeface="Helvetica Neue"/>
                        </a:rPr>
                        <a:t>Within the most affected category, every platform dropped about the same, so the fault is server-side rather than an app bug.</a:t>
                      </a:r>
                    </a:p>
                  </a:txBody>
                  <a:tcPr marL="54864" marR="54864">
                    <a:solidFill>
                      <a:srgbClr val="FFFFFF"/>
                    </a:solidFill>
                  </a:tcPr>
                </a:tc>
                <a:tc>
                  <a:txBody>
                    <a:bodyPr/>
                    <a:lstStyle/>
                    <a:p>
                      <a:r>
                        <a:rPr sz="900" b="1">
                          <a:solidFill>
                            <a:srgbClr val="15803D"/>
                          </a:solidFill>
                          <a:latin typeface="Helvetica Neue"/>
                        </a:rPr>
                        <a:t>Supported</a:t>
                      </a:r>
                    </a:p>
                  </a:txBody>
                  <a:tcPr marL="54864" marR="54864">
                    <a:solidFill>
                      <a:srgbClr val="FFFFFF"/>
                    </a:solidFill>
                  </a:tcPr>
                </a:tc>
                <a:tc>
                  <a:txBody>
                    <a:bodyPr/>
                    <a:lstStyle/>
                    <a:p>
                      <a:r>
                        <a:rPr sz="900" b="0">
                          <a:solidFill>
                            <a:srgbClr val="1F2937"/>
                          </a:solidFill>
                          <a:latin typeface="Helvetica Neue"/>
                        </a:rPr>
                        <a:t>By platform (category = Billing): android -13.2pp, ios -16.4pp, web -13.8pp. Spread across groups 3.2pp vs a typical change of 13.8pp → the change is uniform.</a:t>
                      </a:r>
                    </a:p>
                  </a:txBody>
                  <a:tcPr marL="54864" marR="54864">
                    <a:solidFill>
                      <a:srgbClr val="FFFFFF"/>
                    </a:solidFill>
                  </a:tcPr>
                </a:tc>
              </a:tr>
              <a:tr h="566928">
                <a:tc>
                  <a:txBody>
                    <a:bodyPr/>
                    <a:lstStyle/>
                    <a:p>
                      <a:r>
                        <a:rPr sz="900" b="0">
                          <a:solidFill>
                            <a:srgbClr val="1F2937"/>
                          </a:solidFill>
                          <a:latin typeface="Helvetica Neue"/>
                        </a:rPr>
                        <a:t>H4</a:t>
                      </a:r>
                    </a:p>
                  </a:txBody>
                  <a:tcPr marL="54864" marR="54864">
                    <a:solidFill>
                      <a:srgbClr val="F7F7F5"/>
                    </a:solidFill>
                  </a:tcPr>
                </a:tc>
                <a:tc>
                  <a:txBody>
                    <a:bodyPr/>
                    <a:lstStyle/>
                    <a:p>
                      <a:r>
                        <a:rPr sz="900" b="0">
                          <a:solidFill>
                            <a:srgbClr val="1F2937"/>
                          </a:solidFill>
                          <a:latin typeface="Helvetica Neue"/>
                        </a:rPr>
                        <a:t>Within the most affected category, every payment method dropped about the same, so it is not the fault of one bank or card partner.</a:t>
                      </a:r>
                    </a:p>
                  </a:txBody>
                  <a:tcPr marL="54864" marR="54864">
                    <a:solidFill>
                      <a:srgbClr val="F7F7F5"/>
                    </a:solidFill>
                  </a:tcPr>
                </a:tc>
                <a:tc>
                  <a:txBody>
                    <a:bodyPr/>
                    <a:lstStyle/>
                    <a:p>
                      <a:r>
                        <a:rPr sz="900" b="1">
                          <a:solidFill>
                            <a:srgbClr val="15803D"/>
                          </a:solidFill>
                          <a:latin typeface="Helvetica Neue"/>
                        </a:rPr>
                        <a:t>Supported</a:t>
                      </a:r>
                    </a:p>
                  </a:txBody>
                  <a:tcPr marL="54864" marR="54864">
                    <a:solidFill>
                      <a:srgbClr val="F7F7F5"/>
                    </a:solidFill>
                  </a:tcPr>
                </a:tc>
                <a:tc>
                  <a:txBody>
                    <a:bodyPr/>
                    <a:lstStyle/>
                    <a:p>
                      <a:r>
                        <a:rPr sz="900" b="0">
                          <a:solidFill>
                            <a:srgbClr val="1F2937"/>
                          </a:solidFill>
                          <a:latin typeface="Helvetica Neue"/>
                        </a:rPr>
                        <a:t>By payment_method (category = Billing): credit_card -11.9pp, debit_card -15.3pp, linked_bank -14.9pp, wallet_balance -15.7pp. Spread across groups 3.8pp vs a typical change of 15.1pp → th…</a:t>
                      </a:r>
                    </a:p>
                  </a:txBody>
                  <a:tcPr marL="54864" marR="54864">
                    <a:solidFill>
                      <a:srgbClr val="F7F7F5"/>
                    </a:solidFill>
                  </a:tcPr>
                </a:tc>
              </a:tr>
              <a:tr h="566928">
                <a:tc>
                  <a:txBody>
                    <a:bodyPr/>
                    <a:lstStyle/>
                    <a:p>
                      <a:r>
                        <a:rPr sz="900" b="0">
                          <a:solidFill>
                            <a:srgbClr val="1F2937"/>
                          </a:solidFill>
                          <a:latin typeface="Helvetica Neue"/>
                        </a:rPr>
                        <a:t>H5</a:t>
                      </a:r>
                    </a:p>
                  </a:txBody>
                  <a:tcPr marL="54864" marR="54864">
                    <a:solidFill>
                      <a:srgbClr val="FFFFFF"/>
                    </a:solidFill>
                  </a:tcPr>
                </a:tc>
                <a:tc>
                  <a:txBody>
                    <a:bodyPr/>
                    <a:lstStyle/>
                    <a:p>
                      <a:r>
                        <a:rPr sz="900" b="0">
                          <a:solidFill>
                            <a:srgbClr val="1F2937"/>
                          </a:solidFill>
                          <a:latin typeface="Helvetica Neue"/>
                        </a:rPr>
                        <a:t>Transaction volume in the most affected category rose sharply in August.</a:t>
                      </a:r>
                    </a:p>
                  </a:txBody>
                  <a:tcPr marL="54864" marR="54864">
                    <a:solidFill>
                      <a:srgbClr val="FFFFFF"/>
                    </a:solidFill>
                  </a:tcPr>
                </a:tc>
                <a:tc>
                  <a:txBody>
                    <a:bodyPr/>
                    <a:lstStyle/>
                    <a:p>
                      <a:r>
                        <a:rPr sz="900" b="1">
                          <a:solidFill>
                            <a:srgbClr val="15803D"/>
                          </a:solidFill>
                          <a:latin typeface="Helvetica Neue"/>
                        </a:rPr>
                        <a:t>Supported</a:t>
                      </a:r>
                    </a:p>
                  </a:txBody>
                  <a:tcPr marL="54864" marR="54864">
                    <a:solidFill>
                      <a:srgbClr val="FFFFFF"/>
                    </a:solidFill>
                  </a:tcPr>
                </a:tc>
                <a:tc>
                  <a:txBody>
                    <a:bodyPr/>
                    <a:lstStyle/>
                    <a:p>
                      <a:r>
                        <a:rPr sz="900" b="0">
                          <a:solidFill>
                            <a:srgbClr val="1F2937"/>
                          </a:solidFill>
                          <a:latin typeface="Helvetica Neue"/>
                        </a:rPr>
                        <a:t>category = Billing: 2,280 → 3,420 (+1,140), 40.7% of the total change of +2,798; all other category values +1,658.</a:t>
                      </a:r>
                    </a:p>
                  </a:txBody>
                  <a:tcPr marL="54864" marR="54864">
                    <a:solidFill>
                      <a:srgbClr val="FFFFFF"/>
                    </a:solidFill>
                  </a:tcPr>
                </a:tc>
              </a:tr>
              <a:tr h="566928">
                <a:tc>
                  <a:txBody>
                    <a:bodyPr/>
                    <a:lstStyle/>
                    <a:p>
                      <a:r>
                        <a:rPr sz="900" b="0">
                          <a:solidFill>
                            <a:srgbClr val="1F2937"/>
                          </a:solidFill>
                          <a:latin typeface="Helvetica Neue"/>
                        </a:rPr>
                        <a:t>H6</a:t>
                      </a:r>
                    </a:p>
                  </a:txBody>
                  <a:tcPr marL="54864" marR="54864">
                    <a:solidFill>
                      <a:srgbClr val="F7F7F5"/>
                    </a:solidFill>
                  </a:tcPr>
                </a:tc>
                <a:tc>
                  <a:txBody>
                    <a:bodyPr/>
                    <a:lstStyle/>
                    <a:p>
                      <a:r>
                        <a:rPr sz="900" b="0">
                          <a:solidFill>
                            <a:srgbClr val="1F2937"/>
                          </a:solidFill>
                          <a:latin typeface="Helvetica Neue"/>
                        </a:rPr>
                        <a:t>Inside the most affected category, the drop is spread evenly across bill sub-categories.</a:t>
                      </a:r>
                    </a:p>
                  </a:txBody>
                  <a:tcPr marL="54864" marR="54864">
                    <a:solidFill>
                      <a:srgbClr val="F7F7F5"/>
                    </a:solidFill>
                  </a:tcPr>
                </a:tc>
                <a:tc>
                  <a:txBody>
                    <a:bodyPr/>
                    <a:lstStyle/>
                    <a:p>
                      <a:r>
                        <a:rPr sz="900" b="1">
                          <a:solidFill>
                            <a:srgbClr val="B42318"/>
                          </a:solidFill>
                          <a:latin typeface="Helvetica Neue"/>
                        </a:rPr>
                        <a:t>Rejected</a:t>
                      </a:r>
                    </a:p>
                  </a:txBody>
                  <a:tcPr marL="54864" marR="54864">
                    <a:solidFill>
                      <a:srgbClr val="F7F7F5"/>
                    </a:solidFill>
                  </a:tcPr>
                </a:tc>
                <a:tc>
                  <a:txBody>
                    <a:bodyPr/>
                    <a:lstStyle/>
                    <a:p>
                      <a:r>
                        <a:rPr sz="900" b="0">
                          <a:solidFill>
                            <a:srgbClr val="1F2937"/>
                          </a:solidFill>
                          <a:latin typeface="Helvetica Neue"/>
                        </a:rPr>
                        <a:t>By sub_category (category = Billing): Apartment Fee -13.2pp, Consumer Finance -11.4pp, Electricity -18.1pp, Insurance -17.2pp, Internet -17.7pp, TV -12.5pp, Water -11.2pp. Spread across g…</a:t>
                      </a:r>
                    </a:p>
                  </a:txBody>
                  <a:tcPr marL="54864" marR="54864">
                    <a:solidFill>
                      <a:srgbClr val="F7F7F5"/>
                    </a:solidFill>
                  </a:tcPr>
                </a:tc>
              </a:tr>
              <a:tr h="566928">
                <a:tc>
                  <a:txBody>
                    <a:bodyPr/>
                    <a:lstStyle/>
                    <a:p>
                      <a:r>
                        <a:rPr sz="900" b="0">
                          <a:solidFill>
                            <a:srgbClr val="1F2937"/>
                          </a:solidFill>
                          <a:latin typeface="Helvetica Neue"/>
                        </a:rPr>
                        <a:t>H7</a:t>
                      </a:r>
                    </a:p>
                  </a:txBody>
                  <a:tcPr marL="54864" marR="54864">
                    <a:solidFill>
                      <a:srgbClr val="FFFFFF"/>
                    </a:solidFill>
                  </a:tcPr>
                </a:tc>
                <a:tc>
                  <a:txBody>
                    <a:bodyPr/>
                    <a:lstStyle/>
                    <a:p>
                      <a:r>
                        <a:rPr sz="900" b="0">
                          <a:solidFill>
                            <a:srgbClr val="1F2937"/>
                          </a:solidFill>
                          <a:latin typeface="Helvetica Neue"/>
                        </a:rPr>
                        <a:t>Users drop off between authentication and payment confirmation and retry several times.</a:t>
                      </a:r>
                    </a:p>
                  </a:txBody>
                  <a:tcPr marL="54864" marR="54864">
                    <a:solidFill>
                      <a:srgbClr val="FFFFFF"/>
                    </a:solidFill>
                  </a:tcPr>
                </a:tc>
                <a:tc>
                  <a:txBody>
                    <a:bodyPr/>
                    <a:lstStyle/>
                    <a:p>
                      <a:r>
                        <a:rPr sz="900" b="1">
                          <a:solidFill>
                            <a:srgbClr val="6B7280"/>
                          </a:solidFill>
                          <a:latin typeface="Helvetica Neue"/>
                        </a:rPr>
                        <a:t>Not testable</a:t>
                      </a:r>
                    </a:p>
                  </a:txBody>
                  <a:tcPr marL="54864" marR="54864">
                    <a:solidFill>
                      <a:srgbClr val="FFFFFF"/>
                    </a:solidFill>
                  </a:tcPr>
                </a:tc>
                <a:tc>
                  <a:txBody>
                    <a:bodyPr/>
                    <a:lstStyle/>
                    <a:p>
                      <a:r>
                        <a:rPr sz="900" b="0">
                          <a:solidFill>
                            <a:srgbClr val="1F2937"/>
                          </a:solidFill>
                          <a:latin typeface="Helvetica Neue"/>
                        </a:rPr>
                        <a:t>Needs event_logs (funnel and path); the transaction file has no step-level data.</a:t>
                      </a:r>
                    </a:p>
                  </a:txBody>
                  <a:tcPr marL="54864" marR="54864">
                    <a:solidFill>
                      <a:srgbClr val="FFFFFF"/>
                    </a:solidFill>
                  </a:tcPr>
                </a:tc>
              </a:tr>
            </a:tbl>
          </a:graphicData>
        </a:graphic>
      </p:graphicFrame>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8229600" cy="274320"/>
          </a:xfrm>
          <a:prstGeom prst="rect">
            <a:avLst/>
          </a:prstGeom>
          <a:noFill/>
        </p:spPr>
        <p:txBody>
          <a:bodyPr wrap="square" anchor="t" lIns="18288" rIns="18288" tIns="18288" bIns="18288">
            <a:spAutoFit/>
          </a:bodyPr>
          <a:lstStyle/>
          <a:p>
            <a:pPr algn="l"/>
            <a:r>
              <a:rPr sz="1000" b="1">
                <a:solidFill>
                  <a:srgbClr val="C2410C"/>
                </a:solidFill>
                <a:latin typeface="Helvetica Neue"/>
              </a:rPr>
              <a:t>RECOMMENDATIONS</a:t>
            </a:r>
          </a:p>
        </p:txBody>
      </p:sp>
      <p:sp>
        <p:nvSpPr>
          <p:cNvPr id="3" name="TextBox 2"/>
          <p:cNvSpPr txBox="1"/>
          <p:nvPr/>
        </p:nvSpPr>
        <p:spPr>
          <a:xfrm>
            <a:off x="548640" y="530352"/>
            <a:ext cx="11064240" cy="914400"/>
          </a:xfrm>
          <a:prstGeom prst="rect">
            <a:avLst/>
          </a:prstGeom>
          <a:noFill/>
        </p:spPr>
        <p:txBody>
          <a:bodyPr wrap="square" anchor="t" lIns="18288" rIns="18288" tIns="18288" bIns="18288">
            <a:spAutoFit/>
          </a:bodyPr>
          <a:lstStyle/>
          <a:p>
            <a:pPr algn="l"/>
            <a:r>
              <a:rPr sz="2200" b="1">
                <a:solidFill>
                  <a:srgbClr val="1F2937"/>
                </a:solidFill>
                <a:latin typeface="Helvetica Neue"/>
              </a:rPr>
              <a:t>September priorities: stabilise the Billing flow within 2 weeks, then test an alternative authentication method</a:t>
            </a:r>
          </a:p>
        </p:txBody>
      </p:sp>
      <p:cxnSp>
        <p:nvCxnSpPr>
          <p:cNvPr id="4" name="Connector 3"/>
          <p:cNvCxnSpPr/>
          <p:nvPr/>
        </p:nvCxnSpPr>
        <p:spPr>
          <a:xfrm>
            <a:off x="548640" y="1481328"/>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55080"/>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400800"/>
            <a:ext cx="10241280" cy="365760"/>
          </a:xfrm>
          <a:prstGeom prst="rect">
            <a:avLst/>
          </a:prstGeom>
          <a:noFill/>
        </p:spPr>
        <p:txBody>
          <a:bodyPr wrap="square" anchor="t" lIns="18288" rIns="18288" tIns="18288" bIns="18288">
            <a:spAutoFit/>
          </a:bodyPr>
          <a:lstStyle/>
          <a:p>
            <a:pPr algn="l"/>
            <a:r>
              <a:rPr sz="850" b="0">
                <a:solidFill>
                  <a:srgbClr val="6B7280"/>
                </a:solidFill>
                <a:latin typeface="Helvetica Neue"/>
              </a:rPr>
              <a:t>Source: transactions_enhanced.csv (32,122 rows after filters); base period 7/2023, comparison period 8/2023.</a:t>
            </a:r>
          </a:p>
        </p:txBody>
      </p:sp>
      <p:sp>
        <p:nvSpPr>
          <p:cNvPr id="7" name="TextBox 6"/>
          <p:cNvSpPr txBox="1"/>
          <p:nvPr/>
        </p:nvSpPr>
        <p:spPr>
          <a:xfrm>
            <a:off x="10789920" y="6400800"/>
            <a:ext cx="850392" cy="365760"/>
          </a:xfrm>
          <a:prstGeom prst="rect">
            <a:avLst/>
          </a:prstGeom>
          <a:noFill/>
        </p:spPr>
        <p:txBody>
          <a:bodyPr wrap="square" anchor="t" lIns="18288" rIns="18288" tIns="18288" bIns="18288">
            <a:spAutoFit/>
          </a:bodyPr>
          <a:lstStyle/>
          <a:p>
            <a:pPr algn="r"/>
            <a:r>
              <a:rPr sz="850" b="0">
                <a:solidFill>
                  <a:srgbClr val="6B7280"/>
                </a:solidFill>
                <a:latin typeface="Helvetica Neue"/>
              </a:rPr>
              <a:t>12 / 14</a:t>
            </a:r>
          </a:p>
        </p:txBody>
      </p:sp>
      <p:graphicFrame>
        <p:nvGraphicFramePr>
          <p:cNvPr id="8" name="Table 7"/>
          <p:cNvGraphicFramePr>
            <a:graphicFrameLocks noGrp="1"/>
          </p:cNvGraphicFramePr>
          <p:nvPr/>
        </p:nvGraphicFramePr>
        <p:xfrm>
          <a:off x="548640" y="1691640"/>
          <a:ext cx="11091671" cy="4005072"/>
        </p:xfrm>
        <a:graphic>
          <a:graphicData uri="http://schemas.openxmlformats.org/drawingml/2006/table">
            <a:tbl>
              <a:tblPr firstRow="1" bandRow="1">
                <a:tableStyleId>{5C22544A-7EE6-4342-B048-85BDC9FD1C3A}</a:tableStyleId>
              </a:tblPr>
              <a:tblGrid>
                <a:gridCol w="365760"/>
                <a:gridCol w="5120640"/>
                <a:gridCol w="1554480"/>
                <a:gridCol w="1188720"/>
                <a:gridCol w="1856231"/>
                <a:gridCol w="1005840"/>
              </a:tblGrid>
              <a:tr h="347472">
                <a:tc>
                  <a:txBody>
                    <a:bodyPr/>
                    <a:lstStyle/>
                    <a:p>
                      <a:r>
                        <a:rPr sz="1000" b="1">
                          <a:solidFill>
                            <a:srgbClr val="FFFFFF"/>
                          </a:solidFill>
                          <a:latin typeface="Helvetica Neue"/>
                        </a:rPr>
                        <a:t>#</a:t>
                      </a:r>
                    </a:p>
                  </a:txBody>
                  <a:tcPr marL="54864" marR="54864">
                    <a:solidFill>
                      <a:srgbClr val="1F2937"/>
                    </a:solidFill>
                  </a:tcPr>
                </a:tc>
                <a:tc>
                  <a:txBody>
                    <a:bodyPr/>
                    <a:lstStyle/>
                    <a:p>
                      <a:r>
                        <a:rPr sz="1000" b="1">
                          <a:solidFill>
                            <a:srgbClr val="FFFFFF"/>
                          </a:solidFill>
                          <a:latin typeface="Helvetica Neue"/>
                        </a:rPr>
                        <a:t>Action</a:t>
                      </a:r>
                    </a:p>
                  </a:txBody>
                  <a:tcPr marL="54864" marR="54864">
                    <a:solidFill>
                      <a:srgbClr val="1F2937"/>
                    </a:solidFill>
                  </a:tcPr>
                </a:tc>
                <a:tc>
                  <a:txBody>
                    <a:bodyPr/>
                    <a:lstStyle/>
                    <a:p>
                      <a:r>
                        <a:rPr sz="1000" b="1">
                          <a:solidFill>
                            <a:srgbClr val="FFFFFF"/>
                          </a:solidFill>
                          <a:latin typeface="Helvetica Neue"/>
                        </a:rPr>
                        <a:t>Owner</a:t>
                      </a:r>
                    </a:p>
                  </a:txBody>
                  <a:tcPr marL="54864" marR="54864">
                    <a:solidFill>
                      <a:srgbClr val="1F2937"/>
                    </a:solidFill>
                  </a:tcPr>
                </a:tc>
                <a:tc>
                  <a:txBody>
                    <a:bodyPr/>
                    <a:lstStyle/>
                    <a:p>
                      <a:r>
                        <a:rPr sz="1000" b="1">
                          <a:solidFill>
                            <a:srgbClr val="FFFFFF"/>
                          </a:solidFill>
                          <a:latin typeface="Helvetica Neue"/>
                        </a:rPr>
                        <a:t>Timeline</a:t>
                      </a:r>
                    </a:p>
                  </a:txBody>
                  <a:tcPr marL="54864" marR="54864">
                    <a:solidFill>
                      <a:srgbClr val="1F2937"/>
                    </a:solidFill>
                  </a:tcPr>
                </a:tc>
                <a:tc>
                  <a:txBody>
                    <a:bodyPr/>
                    <a:lstStyle/>
                    <a:p>
                      <a:r>
                        <a:rPr sz="1000" b="1">
                          <a:solidFill>
                            <a:srgbClr val="FFFFFF"/>
                          </a:solidFill>
                          <a:latin typeface="Helvetica Neue"/>
                        </a:rPr>
                        <a:t>KPI to track</a:t>
                      </a:r>
                    </a:p>
                  </a:txBody>
                  <a:tcPr marL="54864" marR="54864">
                    <a:solidFill>
                      <a:srgbClr val="1F2937"/>
                    </a:solidFill>
                  </a:tcPr>
                </a:tc>
                <a:tc>
                  <a:txBody>
                    <a:bodyPr/>
                    <a:lstStyle/>
                    <a:p>
                      <a:r>
                        <a:rPr sz="1000" b="1">
                          <a:solidFill>
                            <a:srgbClr val="FFFFFF"/>
                          </a:solidFill>
                          <a:latin typeface="Helvetica Neue"/>
                        </a:rPr>
                        <a:t>Type</a:t>
                      </a:r>
                    </a:p>
                  </a:txBody>
                  <a:tcPr marL="54864" marR="54864">
                    <a:solidFill>
                      <a:srgbClr val="1F2937"/>
                    </a:solidFill>
                  </a:tcPr>
                </a:tc>
              </a:tr>
              <a:tr h="731520">
                <a:tc>
                  <a:txBody>
                    <a:bodyPr/>
                    <a:lstStyle/>
                    <a:p>
                      <a:r>
                        <a:rPr sz="1000" b="0">
                          <a:solidFill>
                            <a:srgbClr val="1F2937"/>
                          </a:solidFill>
                          <a:latin typeface="Helvetica Neue"/>
                        </a:rPr>
                        <a:t>1</a:t>
                      </a:r>
                    </a:p>
                  </a:txBody>
                  <a:tcPr marL="54864" marR="54864">
                    <a:solidFill>
                      <a:srgbClr val="FFFFFF"/>
                    </a:solidFill>
                  </a:tcPr>
                </a:tc>
                <a:tc>
                  <a:txBody>
                    <a:bodyPr/>
                    <a:lstStyle/>
                    <a:p>
                      <a:r>
                        <a:rPr sz="1000" b="0">
                          <a:solidFill>
                            <a:srgbClr val="1F2937"/>
                          </a:solidFill>
                          <a:latin typeface="Helvetica Neue"/>
                        </a:rPr>
                        <a:t>Monitor the Billing success rate hourly and alert when it drops below the July level (86.3%) — Catch overload hours early instead of waiting for the monthly report</a:t>
                      </a:r>
                    </a:p>
                  </a:txBody>
                  <a:tcPr marL="54864" marR="54864">
                    <a:solidFill>
                      <a:srgbClr val="FFFFFF"/>
                    </a:solidFill>
                  </a:tcPr>
                </a:tc>
                <a:tc>
                  <a:txBody>
                    <a:bodyPr/>
                    <a:lstStyle/>
                    <a:p>
                      <a:r>
                        <a:rPr sz="1000" b="0">
                          <a:solidFill>
                            <a:srgbClr val="1F2937"/>
                          </a:solidFill>
                          <a:latin typeface="Helvetica Neue"/>
                        </a:rPr>
                        <a:t>Head of Payments</a:t>
                      </a:r>
                    </a:p>
                  </a:txBody>
                  <a:tcPr marL="54864" marR="54864">
                    <a:solidFill>
                      <a:srgbClr val="FFFFFF"/>
                    </a:solidFill>
                  </a:tcPr>
                </a:tc>
                <a:tc>
                  <a:txBody>
                    <a:bodyPr/>
                    <a:lstStyle/>
                    <a:p>
                      <a:r>
                        <a:rPr sz="1000" b="0">
                          <a:solidFill>
                            <a:srgbClr val="1F2937"/>
                          </a:solidFill>
                          <a:latin typeface="Helvetica Neue"/>
                        </a:rPr>
                        <a:t>Within 1 week</a:t>
                      </a:r>
                    </a:p>
                  </a:txBody>
                  <a:tcPr marL="54864" marR="54864">
                    <a:solidFill>
                      <a:srgbClr val="FFFFFF"/>
                    </a:solidFill>
                  </a:tcPr>
                </a:tc>
                <a:tc>
                  <a:txBody>
                    <a:bodyPr/>
                    <a:lstStyle/>
                    <a:p>
                      <a:r>
                        <a:rPr sz="1000" b="0">
                          <a:solidFill>
                            <a:srgbClr val="1F2937"/>
                          </a:solidFill>
                          <a:latin typeface="Helvetica Neue"/>
                        </a:rPr>
                        <a:t>Hourly Billing success rate</a:t>
                      </a:r>
                    </a:p>
                  </a:txBody>
                  <a:tcPr marL="54864" marR="54864">
                    <a:solidFill>
                      <a:srgbClr val="FFFFFF"/>
                    </a:solidFill>
                  </a:tcPr>
                </a:tc>
                <a:tc>
                  <a:txBody>
                    <a:bodyPr/>
                    <a:lstStyle/>
                    <a:p>
                      <a:r>
                        <a:rPr sz="1000" b="1">
                          <a:solidFill>
                            <a:srgbClr val="15803D"/>
                          </a:solidFill>
                          <a:latin typeface="Helvetica Neue"/>
                        </a:rPr>
                        <a:t>Quick win</a:t>
                      </a:r>
                    </a:p>
                  </a:txBody>
                  <a:tcPr marL="54864" marR="54864">
                    <a:solidFill>
                      <a:srgbClr val="FFFFFF"/>
                    </a:solidFill>
                  </a:tcPr>
                </a:tc>
              </a:tr>
              <a:tr h="731520">
                <a:tc>
                  <a:txBody>
                    <a:bodyPr/>
                    <a:lstStyle/>
                    <a:p>
                      <a:r>
                        <a:rPr sz="1000" b="0">
                          <a:solidFill>
                            <a:srgbClr val="1F2937"/>
                          </a:solidFill>
                          <a:latin typeface="Helvetica Neue"/>
                        </a:rPr>
                        <a:t>2</a:t>
                      </a:r>
                    </a:p>
                  </a:txBody>
                  <a:tcPr marL="54864" marR="54864">
                    <a:solidFill>
                      <a:srgbClr val="F7F7F5"/>
                    </a:solidFill>
                  </a:tcPr>
                </a:tc>
                <a:tc>
                  <a:txBody>
                    <a:bodyPr/>
                    <a:lstStyle/>
                    <a:p>
                      <a:r>
                        <a:rPr sz="1000" b="0">
                          <a:solidFill>
                            <a:srgbClr val="1F2937"/>
                          </a:solidFill>
                          <a:latin typeface="Helvetica Neue"/>
                        </a:rPr>
                        <a:t>Load-test the OTP gateway and the Billing backend at 3,420 transactions/month; raise the quota or add a backup SMS provider — Restoring Billing to 86.3% at August volume would lift the whole wallet by about 2.8pp</a:t>
                      </a:r>
                    </a:p>
                  </a:txBody>
                  <a:tcPr marL="54864" marR="54864">
                    <a:solidFill>
                      <a:srgbClr val="F7F7F5"/>
                    </a:solidFill>
                  </a:tcPr>
                </a:tc>
                <a:tc>
                  <a:txBody>
                    <a:bodyPr/>
                    <a:lstStyle/>
                    <a:p>
                      <a:r>
                        <a:rPr sz="1000" b="0">
                          <a:solidFill>
                            <a:srgbClr val="1F2937"/>
                          </a:solidFill>
                          <a:latin typeface="Helvetica Neue"/>
                        </a:rPr>
                        <a:t>Engineering Lead</a:t>
                      </a:r>
                    </a:p>
                  </a:txBody>
                  <a:tcPr marL="54864" marR="54864">
                    <a:solidFill>
                      <a:srgbClr val="F7F7F5"/>
                    </a:solidFill>
                  </a:tcPr>
                </a:tc>
                <a:tc>
                  <a:txBody>
                    <a:bodyPr/>
                    <a:lstStyle/>
                    <a:p>
                      <a:r>
                        <a:rPr sz="1000" b="0">
                          <a:solidFill>
                            <a:srgbClr val="1F2937"/>
                          </a:solidFill>
                          <a:latin typeface="Helvetica Neue"/>
                        </a:rPr>
                        <a:t>Within 2 weeks</a:t>
                      </a:r>
                    </a:p>
                  </a:txBody>
                  <a:tcPr marL="54864" marR="54864">
                    <a:solidFill>
                      <a:srgbClr val="F7F7F5"/>
                    </a:solidFill>
                  </a:tcPr>
                </a:tc>
                <a:tc>
                  <a:txBody>
                    <a:bodyPr/>
                    <a:lstStyle/>
                    <a:p>
                      <a:r>
                        <a:rPr sz="1000" b="0">
                          <a:solidFill>
                            <a:srgbClr val="1F2937"/>
                          </a:solidFill>
                          <a:latin typeface="Helvetica Neue"/>
                        </a:rPr>
                        <a:t>Billing failures per month (August: 964)</a:t>
                      </a:r>
                    </a:p>
                  </a:txBody>
                  <a:tcPr marL="54864" marR="54864">
                    <a:solidFill>
                      <a:srgbClr val="F7F7F5"/>
                    </a:solidFill>
                  </a:tcPr>
                </a:tc>
                <a:tc>
                  <a:txBody>
                    <a:bodyPr/>
                    <a:lstStyle/>
                    <a:p>
                      <a:r>
                        <a:rPr sz="1000" b="1">
                          <a:solidFill>
                            <a:srgbClr val="15803D"/>
                          </a:solidFill>
                          <a:latin typeface="Helvetica Neue"/>
                        </a:rPr>
                        <a:t>Quick win</a:t>
                      </a:r>
                    </a:p>
                  </a:txBody>
                  <a:tcPr marL="54864" marR="54864">
                    <a:solidFill>
                      <a:srgbClr val="F7F7F5"/>
                    </a:solidFill>
                  </a:tcPr>
                </a:tc>
              </a:tr>
              <a:tr h="731520">
                <a:tc>
                  <a:txBody>
                    <a:bodyPr/>
                    <a:lstStyle/>
                    <a:p>
                      <a:r>
                        <a:rPr sz="1000" b="0">
                          <a:solidFill>
                            <a:srgbClr val="1F2937"/>
                          </a:solidFill>
                          <a:latin typeface="Helvetica Neue"/>
                        </a:rPr>
                        <a:t>3</a:t>
                      </a:r>
                    </a:p>
                  </a:txBody>
                  <a:tcPr marL="54864" marR="54864">
                    <a:solidFill>
                      <a:srgbClr val="FFFFFF"/>
                    </a:solidFill>
                  </a:tcPr>
                </a:tc>
                <a:tc>
                  <a:txBody>
                    <a:bodyPr/>
                    <a:lstStyle/>
                    <a:p>
                      <a:r>
                        <a:rPr sz="1000" b="0">
                          <a:solidFill>
                            <a:srgbClr val="1F2937"/>
                          </a:solidFill>
                          <a:latin typeface="Helvetica Neue"/>
                        </a:rPr>
                        <a:t>Review the connections to the electricity and internet providers, the two bill types with the largest drops — Close the 6.9pp gap between bill types</a:t>
                      </a:r>
                    </a:p>
                  </a:txBody>
                  <a:tcPr marL="54864" marR="54864">
                    <a:solidFill>
                      <a:srgbClr val="FFFFFF"/>
                    </a:solidFill>
                  </a:tcPr>
                </a:tc>
                <a:tc>
                  <a:txBody>
                    <a:bodyPr/>
                    <a:lstStyle/>
                    <a:p>
                      <a:r>
                        <a:rPr sz="1000" b="0">
                          <a:solidFill>
                            <a:srgbClr val="1F2937"/>
                          </a:solidFill>
                          <a:latin typeface="Helvetica Neue"/>
                        </a:rPr>
                        <a:t>Partnerships Manager</a:t>
                      </a:r>
                    </a:p>
                  </a:txBody>
                  <a:tcPr marL="54864" marR="54864">
                    <a:solidFill>
                      <a:srgbClr val="FFFFFF"/>
                    </a:solidFill>
                  </a:tcPr>
                </a:tc>
                <a:tc>
                  <a:txBody>
                    <a:bodyPr/>
                    <a:lstStyle/>
                    <a:p>
                      <a:r>
                        <a:rPr sz="1000" b="0">
                          <a:solidFill>
                            <a:srgbClr val="1F2937"/>
                          </a:solidFill>
                          <a:latin typeface="Helvetica Neue"/>
                        </a:rPr>
                        <a:t>Within 2 weeks</a:t>
                      </a:r>
                    </a:p>
                  </a:txBody>
                  <a:tcPr marL="54864" marR="54864">
                    <a:solidFill>
                      <a:srgbClr val="FFFFFF"/>
                    </a:solidFill>
                  </a:tcPr>
                </a:tc>
                <a:tc>
                  <a:txBody>
                    <a:bodyPr/>
                    <a:lstStyle/>
                    <a:p>
                      <a:r>
                        <a:rPr sz="1000" b="0">
                          <a:solidFill>
                            <a:srgbClr val="1F2937"/>
                          </a:solidFill>
                          <a:latin typeface="Helvetica Neue"/>
                        </a:rPr>
                        <a:t>Billing success rate by bill type</a:t>
                      </a:r>
                    </a:p>
                  </a:txBody>
                  <a:tcPr marL="54864" marR="54864">
                    <a:solidFill>
                      <a:srgbClr val="FFFFFF"/>
                    </a:solidFill>
                  </a:tcPr>
                </a:tc>
                <a:tc>
                  <a:txBody>
                    <a:bodyPr/>
                    <a:lstStyle/>
                    <a:p>
                      <a:r>
                        <a:rPr sz="1000" b="1">
                          <a:solidFill>
                            <a:srgbClr val="15803D"/>
                          </a:solidFill>
                          <a:latin typeface="Helvetica Neue"/>
                        </a:rPr>
                        <a:t>Quick win</a:t>
                      </a:r>
                    </a:p>
                  </a:txBody>
                  <a:tcPr marL="54864" marR="54864">
                    <a:solidFill>
                      <a:srgbClr val="FFFFFF"/>
                    </a:solidFill>
                  </a:tcPr>
                </a:tc>
              </a:tr>
              <a:tr h="731520">
                <a:tc>
                  <a:txBody>
                    <a:bodyPr/>
                    <a:lstStyle/>
                    <a:p>
                      <a:r>
                        <a:rPr sz="1000" b="0">
                          <a:solidFill>
                            <a:srgbClr val="1F2937"/>
                          </a:solidFill>
                          <a:latin typeface="Helvetica Neue"/>
                        </a:rPr>
                        <a:t>4</a:t>
                      </a:r>
                    </a:p>
                  </a:txBody>
                  <a:tcPr marL="54864" marR="54864">
                    <a:solidFill>
                      <a:srgbClr val="F7F7F5"/>
                    </a:solidFill>
                  </a:tcPr>
                </a:tc>
                <a:tc>
                  <a:txBody>
                    <a:bodyPr/>
                    <a:lstStyle/>
                    <a:p>
                      <a:r>
                        <a:rPr sz="1000" b="0">
                          <a:solidFill>
                            <a:srgbClr val="1F2937"/>
                          </a:solidFill>
                          <a:latin typeface="Helvetica Neue"/>
                        </a:rPr>
                        <a:t>A/B test biometric authentication instead of OTP for bill payments (design from baseline, MDE, α 0.05, power 80%) — Target: bring Billing authentication failures from 15.9% back to 8.4% as in July</a:t>
                      </a:r>
                    </a:p>
                  </a:txBody>
                  <a:tcPr marL="54864" marR="54864">
                    <a:solidFill>
                      <a:srgbClr val="F7F7F5"/>
                    </a:solidFill>
                  </a:tcPr>
                </a:tc>
                <a:tc>
                  <a:txBody>
                    <a:bodyPr/>
                    <a:lstStyle/>
                    <a:p>
                      <a:r>
                        <a:rPr sz="1000" b="0">
                          <a:solidFill>
                            <a:srgbClr val="1F2937"/>
                          </a:solidFill>
                          <a:latin typeface="Helvetica Neue"/>
                        </a:rPr>
                        <a:t>Payments Product Manager</a:t>
                      </a:r>
                    </a:p>
                  </a:txBody>
                  <a:tcPr marL="54864" marR="54864">
                    <a:solidFill>
                      <a:srgbClr val="F7F7F5"/>
                    </a:solidFill>
                  </a:tcPr>
                </a:tc>
                <a:tc>
                  <a:txBody>
                    <a:bodyPr/>
                    <a:lstStyle/>
                    <a:p>
                      <a:r>
                        <a:rPr sz="1000" b="0">
                          <a:solidFill>
                            <a:srgbClr val="1F2937"/>
                          </a:solidFill>
                          <a:latin typeface="Helvetica Neue"/>
                        </a:rPr>
                        <a:t>Design in September, run for 3–4 weeks</a:t>
                      </a:r>
                    </a:p>
                  </a:txBody>
                  <a:tcPr marL="54864" marR="54864">
                    <a:solidFill>
                      <a:srgbClr val="F7F7F5"/>
                    </a:solidFill>
                  </a:tcPr>
                </a:tc>
                <a:tc>
                  <a:txBody>
                    <a:bodyPr/>
                    <a:lstStyle/>
                    <a:p>
                      <a:r>
                        <a:rPr sz="1000" b="0">
                          <a:solidFill>
                            <a:srgbClr val="1F2937"/>
                          </a:solidFill>
                          <a:latin typeface="Helvetica Neue"/>
                        </a:rPr>
                        <a:t>Authentication failure rate on Billing transactions</a:t>
                      </a:r>
                    </a:p>
                  </a:txBody>
                  <a:tcPr marL="54864" marR="54864">
                    <a:solidFill>
                      <a:srgbClr val="F7F7F5"/>
                    </a:solidFill>
                  </a:tcPr>
                </a:tc>
                <a:tc>
                  <a:txBody>
                    <a:bodyPr/>
                    <a:lstStyle/>
                    <a:p>
                      <a:r>
                        <a:rPr sz="1000" b="1">
                          <a:solidFill>
                            <a:srgbClr val="C2410C"/>
                          </a:solidFill>
                          <a:latin typeface="Helvetica Neue"/>
                        </a:rPr>
                        <a:t>Big project</a:t>
                      </a:r>
                    </a:p>
                  </a:txBody>
                  <a:tcPr marL="54864" marR="54864">
                    <a:solidFill>
                      <a:srgbClr val="F7F7F5"/>
                    </a:solidFill>
                  </a:tcPr>
                </a:tc>
              </a:tr>
              <a:tr h="731520">
                <a:tc>
                  <a:txBody>
                    <a:bodyPr/>
                    <a:lstStyle/>
                    <a:p>
                      <a:r>
                        <a:rPr sz="1000" b="0">
                          <a:solidFill>
                            <a:srgbClr val="1F2937"/>
                          </a:solidFill>
                          <a:latin typeface="Helvetica Neue"/>
                        </a:rPr>
                        <a:t>5</a:t>
                      </a:r>
                    </a:p>
                  </a:txBody>
                  <a:tcPr marL="54864" marR="54864">
                    <a:solidFill>
                      <a:srgbClr val="FFFFFF"/>
                    </a:solidFill>
                  </a:tcPr>
                </a:tc>
                <a:tc>
                  <a:txBody>
                    <a:bodyPr/>
                    <a:lstStyle/>
                    <a:p>
                      <a:r>
                        <a:rPr sz="1000" b="0">
                          <a:solidFill>
                            <a:srgbClr val="1F2937"/>
                          </a:solidFill>
                          <a:latin typeface="Helvetica Neue"/>
                        </a:rPr>
                        <a:t>Add event logging to the bill-payment flow to build the funnel and paths: where users drop and whether they retry</a:t>
                      </a:r>
                    </a:p>
                  </a:txBody>
                  <a:tcPr marL="54864" marR="54864">
                    <a:solidFill>
                      <a:srgbClr val="FFFFFF"/>
                    </a:solidFill>
                  </a:tcPr>
                </a:tc>
                <a:tc>
                  <a:txBody>
                    <a:bodyPr/>
                    <a:lstStyle/>
                    <a:p>
                      <a:r>
                        <a:rPr sz="1000" b="0">
                          <a:solidFill>
                            <a:srgbClr val="1F2937"/>
                          </a:solidFill>
                          <a:latin typeface="Helvetica Neue"/>
                        </a:rPr>
                        <a:t>Analytics Lead</a:t>
                      </a:r>
                    </a:p>
                  </a:txBody>
                  <a:tcPr marL="54864" marR="54864">
                    <a:solidFill>
                      <a:srgbClr val="FFFFFF"/>
                    </a:solidFill>
                  </a:tcPr>
                </a:tc>
                <a:tc>
                  <a:txBody>
                    <a:bodyPr/>
                    <a:lstStyle/>
                    <a:p>
                      <a:r>
                        <a:rPr sz="1000" b="0">
                          <a:solidFill>
                            <a:srgbClr val="1F2937"/>
                          </a:solidFill>
                          <a:latin typeface="Helvetica Neue"/>
                        </a:rPr>
                        <a:t>Within 4 weeks</a:t>
                      </a:r>
                    </a:p>
                  </a:txBody>
                  <a:tcPr marL="54864" marR="54864">
                    <a:solidFill>
                      <a:srgbClr val="FFFFFF"/>
                    </a:solidFill>
                  </a:tcPr>
                </a:tc>
                <a:tc>
                  <a:txBody>
                    <a:bodyPr/>
                    <a:lstStyle/>
                    <a:p>
                      <a:r>
                        <a:rPr sz="1000" b="0">
                          <a:solidFill>
                            <a:srgbClr val="1F2937"/>
                          </a:solidFill>
                          <a:latin typeface="Helvetica Neue"/>
                        </a:rPr>
                        <a:t>Billing funnel covering every step from bill selection to confirmation</a:t>
                      </a:r>
                    </a:p>
                  </a:txBody>
                  <a:tcPr marL="54864" marR="54864">
                    <a:solidFill>
                      <a:srgbClr val="FFFFFF"/>
                    </a:solidFill>
                  </a:tcPr>
                </a:tc>
                <a:tc>
                  <a:txBody>
                    <a:bodyPr/>
                    <a:lstStyle/>
                    <a:p>
                      <a:r>
                        <a:rPr sz="1000" b="1">
                          <a:solidFill>
                            <a:srgbClr val="C2410C"/>
                          </a:solidFill>
                          <a:latin typeface="Helvetica Neue"/>
                        </a:rPr>
                        <a:t>Big project</a:t>
                      </a:r>
                    </a:p>
                  </a:txBody>
                  <a:tcPr marL="54864" marR="54864">
                    <a:solidFill>
                      <a:srgbClr val="FFFFFF"/>
                    </a:solidFill>
                  </a:tcPr>
                </a:tc>
              </a:tr>
            </a:tbl>
          </a:graphicData>
        </a:graphic>
      </p:graphicFrame>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8229600" cy="274320"/>
          </a:xfrm>
          <a:prstGeom prst="rect">
            <a:avLst/>
          </a:prstGeom>
          <a:noFill/>
        </p:spPr>
        <p:txBody>
          <a:bodyPr wrap="square" anchor="t" lIns="18288" rIns="18288" tIns="18288" bIns="18288">
            <a:spAutoFit/>
          </a:bodyPr>
          <a:lstStyle/>
          <a:p>
            <a:pPr algn="l"/>
            <a:r>
              <a:rPr sz="1000" b="1">
                <a:solidFill>
                  <a:srgbClr val="C2410C"/>
                </a:solidFill>
                <a:latin typeface="Helvetica Neue"/>
              </a:rPr>
              <a:t>LIMITATIONS</a:t>
            </a:r>
          </a:p>
        </p:txBody>
      </p:sp>
      <p:sp>
        <p:nvSpPr>
          <p:cNvPr id="3" name="TextBox 2"/>
          <p:cNvSpPr txBox="1"/>
          <p:nvPr/>
        </p:nvSpPr>
        <p:spPr>
          <a:xfrm>
            <a:off x="548640" y="530352"/>
            <a:ext cx="11064240" cy="914400"/>
          </a:xfrm>
          <a:prstGeom prst="rect">
            <a:avLst/>
          </a:prstGeom>
          <a:noFill/>
        </p:spPr>
        <p:txBody>
          <a:bodyPr wrap="square" anchor="t" lIns="18288" rIns="18288" tIns="18288" bIns="18288">
            <a:spAutoFit/>
          </a:bodyPr>
          <a:lstStyle/>
          <a:p>
            <a:pPr algn="l"/>
            <a:r>
              <a:rPr sz="2200" b="1">
                <a:solidFill>
                  <a:srgbClr val="1F2937"/>
                </a:solidFill>
                <a:latin typeface="Helvetica Neue"/>
              </a:rPr>
              <a:t>What the current data cannot answer</a:t>
            </a:r>
          </a:p>
        </p:txBody>
      </p:sp>
      <p:cxnSp>
        <p:nvCxnSpPr>
          <p:cNvPr id="4" name="Connector 3"/>
          <p:cNvCxnSpPr/>
          <p:nvPr/>
        </p:nvCxnSpPr>
        <p:spPr>
          <a:xfrm>
            <a:off x="548640" y="1481328"/>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55080"/>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400800"/>
            <a:ext cx="10241280" cy="365760"/>
          </a:xfrm>
          <a:prstGeom prst="rect">
            <a:avLst/>
          </a:prstGeom>
          <a:noFill/>
        </p:spPr>
        <p:txBody>
          <a:bodyPr wrap="square" anchor="t" lIns="18288" rIns="18288" tIns="18288" bIns="18288">
            <a:spAutoFit/>
          </a:bodyPr>
          <a:lstStyle/>
          <a:p>
            <a:pPr algn="l"/>
            <a:r>
              <a:rPr sz="850" b="0">
                <a:solidFill>
                  <a:srgbClr val="6B7280"/>
                </a:solidFill>
                <a:latin typeface="Helvetica Neue"/>
              </a:rPr>
              <a:t>Source: transactions_enhanced.csv (32,122 rows after filters); base period 7/2023, comparison period 8/2023.</a:t>
            </a:r>
          </a:p>
        </p:txBody>
      </p:sp>
      <p:sp>
        <p:nvSpPr>
          <p:cNvPr id="7" name="TextBox 6"/>
          <p:cNvSpPr txBox="1"/>
          <p:nvPr/>
        </p:nvSpPr>
        <p:spPr>
          <a:xfrm>
            <a:off x="10789920" y="6400800"/>
            <a:ext cx="850392" cy="365760"/>
          </a:xfrm>
          <a:prstGeom prst="rect">
            <a:avLst/>
          </a:prstGeom>
          <a:noFill/>
        </p:spPr>
        <p:txBody>
          <a:bodyPr wrap="square" anchor="t" lIns="18288" rIns="18288" tIns="18288" bIns="18288">
            <a:spAutoFit/>
          </a:bodyPr>
          <a:lstStyle/>
          <a:p>
            <a:pPr algn="r"/>
            <a:r>
              <a:rPr sz="850" b="0">
                <a:solidFill>
                  <a:srgbClr val="6B7280"/>
                </a:solidFill>
                <a:latin typeface="Helvetica Neue"/>
              </a:rPr>
              <a:t>13 / 14</a:t>
            </a:r>
          </a:p>
        </p:txBody>
      </p:sp>
      <p:sp>
        <p:nvSpPr>
          <p:cNvPr id="8" name="TextBox 7"/>
          <p:cNvSpPr txBox="1"/>
          <p:nvPr/>
        </p:nvSpPr>
        <p:spPr>
          <a:xfrm>
            <a:off x="548640" y="1737360"/>
            <a:ext cx="6949440" cy="4480560"/>
          </a:xfrm>
          <a:prstGeom prst="rect">
            <a:avLst/>
          </a:prstGeom>
          <a:noFill/>
        </p:spPr>
        <p:txBody>
          <a:bodyPr wrap="square" anchor="t" lIns="18288" rIns="18288" tIns="18288" bIns="18288">
            <a:spAutoFit/>
          </a:bodyPr>
          <a:lstStyle/>
          <a:p>
            <a:pPr algn="l"/>
            <a:r>
              <a:rPr sz="1300" b="0">
                <a:solidFill>
                  <a:srgbClr val="1F2937"/>
                </a:solidFill>
                <a:latin typeface="Helvetica Neue"/>
              </a:rPr>
              <a:t>•  The transaction file has no event log, so step-by-step funnel and path analysis cannot be built (needs event_logs.csv).</a:t>
            </a:r>
          </a:p>
          <a:p>
            <a:pPr algn="l"/>
            <a:r>
              <a:rPr sz="1300" b="0">
                <a:solidFill>
                  <a:srgbClr val="1F2937"/>
                </a:solidFill>
                <a:latin typeface="Helvetica Neue"/>
              </a:rPr>
              <a:t>•  734 failed transactions have no error category; error-type shares are computed on labelled cases.</a:t>
            </a:r>
          </a:p>
          <a:p>
            <a:pPr algn="l"/>
            <a:r>
              <a:rPr sz="1300" b="0">
                <a:solidFill>
                  <a:srgbClr val="1F2937"/>
                </a:solidFill>
                <a:latin typeface="Helvetica Neue"/>
              </a:rPr>
              <a:t>•  There is no experiment data, so the alternative authentication fix is a proposal that needs an A/B test.</a:t>
            </a:r>
          </a:p>
          <a:p>
            <a:pPr algn="l"/>
            <a:r>
              <a:rPr sz="1300" b="0">
                <a:solidFill>
                  <a:srgbClr val="1F2937"/>
                </a:solidFill>
                <a:latin typeface="Helvetica Neue"/>
              </a:rPr>
              <a:t>•  Only two periods (July and August) exist, so seasonality cannot be separated.</a:t>
            </a:r>
          </a:p>
        </p:txBody>
      </p:sp>
      <p:sp>
        <p:nvSpPr>
          <p:cNvPr id="9" name="Rectangle 8"/>
          <p:cNvSpPr/>
          <p:nvPr/>
        </p:nvSpPr>
        <p:spPr>
          <a:xfrm>
            <a:off x="7863840" y="1691640"/>
            <a:ext cx="3776472" cy="4526280"/>
          </a:xfrm>
          <a:prstGeom prst="rect">
            <a:avLst/>
          </a:prstGeom>
          <a:solidFill>
            <a:srgbClr val="F7F7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046720" y="1828800"/>
            <a:ext cx="3474720" cy="274320"/>
          </a:xfrm>
          <a:prstGeom prst="rect">
            <a:avLst/>
          </a:prstGeom>
          <a:noFill/>
        </p:spPr>
        <p:txBody>
          <a:bodyPr wrap="square" anchor="t" lIns="18288" rIns="18288" tIns="18288" bIns="18288">
            <a:spAutoFit/>
          </a:bodyPr>
          <a:lstStyle/>
          <a:p>
            <a:pPr algn="l"/>
            <a:r>
              <a:rPr sz="950" b="1">
                <a:solidFill>
                  <a:srgbClr val="C2410C"/>
                </a:solidFill>
                <a:latin typeface="Helvetica Neue"/>
              </a:rPr>
              <a:t>NEXT STEPS</a:t>
            </a:r>
          </a:p>
        </p:txBody>
      </p:sp>
      <p:sp>
        <p:nvSpPr>
          <p:cNvPr id="11" name="TextBox 10"/>
          <p:cNvSpPr txBox="1"/>
          <p:nvPr/>
        </p:nvSpPr>
        <p:spPr>
          <a:xfrm>
            <a:off x="8046720" y="2148840"/>
            <a:ext cx="3474720" cy="3931920"/>
          </a:xfrm>
          <a:prstGeom prst="rect">
            <a:avLst/>
          </a:prstGeom>
          <a:noFill/>
        </p:spPr>
        <p:txBody>
          <a:bodyPr wrap="square" anchor="t" lIns="18288" rIns="18288" tIns="18288" bIns="18288">
            <a:spAutoFit/>
          </a:bodyPr>
          <a:lstStyle/>
          <a:p>
            <a:pPr algn="l"/>
            <a:r>
              <a:rPr sz="1150" b="0">
                <a:solidFill>
                  <a:srgbClr val="1F2937"/>
                </a:solidFill>
                <a:latin typeface="Helvetica Neue"/>
              </a:rPr>
              <a:t>→ Analyse event_logs.csv to build the funnel and post-authentication-failure paths (hypothesis H7 not yet testable).</a:t>
            </a:r>
          </a:p>
          <a:p>
            <a:pPr algn="l"/>
            <a:r>
              <a:rPr sz="1150" b="0">
                <a:solidFill>
                  <a:srgbClr val="1F2937"/>
                </a:solidFill>
                <a:latin typeface="Helvetica Neue"/>
              </a:rPr>
              <a:t>→ Match hourly infrastructure logs (OTP gateway, Billing backend) against transaction volume to test the overload hypothesis.</a:t>
            </a:r>
          </a:p>
          <a:p>
            <a:pPr algn="l"/>
            <a:r>
              <a:rPr sz="1150" b="0">
                <a:solidFill>
                  <a:srgbClr val="1F2937"/>
                </a:solidFill>
                <a:latin typeface="Helvetica Neue"/>
              </a:rPr>
              <a:t>→ Re-label the failed transactions that are missing an error category.</a:t>
            </a:r>
          </a:p>
          <a:p>
            <a:pPr algn="l"/>
            <a:r>
              <a:rPr sz="1150" b="0">
                <a:solidFill>
                  <a:srgbClr val="1F2937"/>
                </a:solidFill>
                <a:latin typeface="Helvetica Neue"/>
              </a:rPr>
              <a:t>→ Find out why categories outside Billing also fell -2.0pp.</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8229600" cy="274320"/>
          </a:xfrm>
          <a:prstGeom prst="rect">
            <a:avLst/>
          </a:prstGeom>
          <a:noFill/>
        </p:spPr>
        <p:txBody>
          <a:bodyPr wrap="square" anchor="t" lIns="18288" rIns="18288" tIns="18288" bIns="18288">
            <a:spAutoFit/>
          </a:bodyPr>
          <a:lstStyle/>
          <a:p>
            <a:pPr algn="l"/>
            <a:r>
              <a:rPr sz="1000" b="1">
                <a:solidFill>
                  <a:srgbClr val="C2410C"/>
                </a:solidFill>
                <a:latin typeface="Helvetica Neue"/>
              </a:rPr>
              <a:t>APPENDIX</a:t>
            </a:r>
          </a:p>
        </p:txBody>
      </p:sp>
      <p:sp>
        <p:nvSpPr>
          <p:cNvPr id="3" name="TextBox 2"/>
          <p:cNvSpPr txBox="1"/>
          <p:nvPr/>
        </p:nvSpPr>
        <p:spPr>
          <a:xfrm>
            <a:off x="548640" y="530352"/>
            <a:ext cx="11064240" cy="914400"/>
          </a:xfrm>
          <a:prstGeom prst="rect">
            <a:avLst/>
          </a:prstGeom>
          <a:noFill/>
        </p:spPr>
        <p:txBody>
          <a:bodyPr wrap="square" anchor="t" lIns="18288" rIns="18288" tIns="18288" bIns="18288">
            <a:spAutoFit/>
          </a:bodyPr>
          <a:lstStyle/>
          <a:p>
            <a:pPr algn="l"/>
            <a:r>
              <a:rPr sz="2200" b="1">
                <a:solidFill>
                  <a:srgbClr val="1F2937"/>
                </a:solidFill>
                <a:latin typeface="Helvetica Neue"/>
              </a:rPr>
              <a:t>KPI definitions, filters and data volume</a:t>
            </a:r>
          </a:p>
        </p:txBody>
      </p:sp>
      <p:cxnSp>
        <p:nvCxnSpPr>
          <p:cNvPr id="4" name="Connector 3"/>
          <p:cNvCxnSpPr/>
          <p:nvPr/>
        </p:nvCxnSpPr>
        <p:spPr>
          <a:xfrm>
            <a:off x="548640" y="1481328"/>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48640" y="6355080"/>
            <a:ext cx="11091672" cy="0"/>
          </a:xfrm>
          <a:prstGeom prst="line">
            <a:avLst/>
          </a:prstGeom>
          <a:ln w="9525">
            <a:solidFill>
              <a:srgbClr val="E5E7EB"/>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6400800"/>
            <a:ext cx="10241280" cy="365760"/>
          </a:xfrm>
          <a:prstGeom prst="rect">
            <a:avLst/>
          </a:prstGeom>
          <a:noFill/>
        </p:spPr>
        <p:txBody>
          <a:bodyPr wrap="square" anchor="t" lIns="18288" rIns="18288" tIns="18288" bIns="18288">
            <a:spAutoFit/>
          </a:bodyPr>
          <a:lstStyle/>
          <a:p>
            <a:pPr algn="l"/>
            <a:r>
              <a:rPr sz="850" b="0">
                <a:solidFill>
                  <a:srgbClr val="6B7280"/>
                </a:solidFill>
                <a:latin typeface="Helvetica Neue"/>
              </a:rPr>
              <a:t>Source: transactions_enhanced.csv (32,122 rows after filters); base period 7/2023, comparison period 8/2023.</a:t>
            </a:r>
          </a:p>
        </p:txBody>
      </p:sp>
      <p:sp>
        <p:nvSpPr>
          <p:cNvPr id="7" name="TextBox 6"/>
          <p:cNvSpPr txBox="1"/>
          <p:nvPr/>
        </p:nvSpPr>
        <p:spPr>
          <a:xfrm>
            <a:off x="10789920" y="6400800"/>
            <a:ext cx="850392" cy="365760"/>
          </a:xfrm>
          <a:prstGeom prst="rect">
            <a:avLst/>
          </a:prstGeom>
          <a:noFill/>
        </p:spPr>
        <p:txBody>
          <a:bodyPr wrap="square" anchor="t" lIns="18288" rIns="18288" tIns="18288" bIns="18288">
            <a:spAutoFit/>
          </a:bodyPr>
          <a:lstStyle/>
          <a:p>
            <a:pPr algn="r"/>
            <a:r>
              <a:rPr sz="850" b="0">
                <a:solidFill>
                  <a:srgbClr val="6B7280"/>
                </a:solidFill>
                <a:latin typeface="Helvetica Neue"/>
              </a:rPr>
              <a:t>14 / 14</a:t>
            </a:r>
          </a:p>
        </p:txBody>
      </p:sp>
      <p:sp>
        <p:nvSpPr>
          <p:cNvPr id="8" name="TextBox 7"/>
          <p:cNvSpPr txBox="1"/>
          <p:nvPr/>
        </p:nvSpPr>
        <p:spPr>
          <a:xfrm>
            <a:off x="548640" y="1737360"/>
            <a:ext cx="11064240" cy="4389120"/>
          </a:xfrm>
          <a:prstGeom prst="rect">
            <a:avLst/>
          </a:prstGeom>
          <a:noFill/>
        </p:spPr>
        <p:txBody>
          <a:bodyPr wrap="square" anchor="t" lIns="18288" rIns="18288" tIns="18288" bIns="18288">
            <a:spAutoFit/>
          </a:bodyPr>
          <a:lstStyle/>
          <a:p>
            <a:pPr algn="l"/>
            <a:r>
              <a:rPr sz="1200" b="0">
                <a:solidFill>
                  <a:srgbClr val="1F2937"/>
                </a:solidFill>
                <a:latin typeface="Helvetica Neue"/>
              </a:rPr>
              <a:t>•  Primary KPI: Transaction success rate — Share of rows where status = success</a:t>
            </a:r>
          </a:p>
          <a:p>
            <a:pPr algn="l"/>
            <a:r>
              <a:rPr sz="1200" b="0">
                <a:solidFill>
                  <a:srgbClr val="1F2937"/>
                </a:solidFill>
                <a:latin typeface="Helvetica Neue"/>
              </a:rPr>
              <a:t>•  Dataset: transactions_enhanced.csv · 32,122 raw rows · 32,122 rows after filters</a:t>
            </a:r>
          </a:p>
          <a:p>
            <a:pPr algn="l"/>
            <a:r>
              <a:rPr sz="1200" b="0">
                <a:solidFill>
                  <a:srgbClr val="1F2937"/>
                </a:solidFill>
                <a:latin typeface="Helvetica Neue"/>
              </a:rPr>
              <a:t>•  Filters: none</a:t>
            </a:r>
          </a:p>
          <a:p>
            <a:pPr algn="l"/>
            <a:r>
              <a:rPr sz="1200" b="0">
                <a:solidFill>
                  <a:srgbClr val="1F2937"/>
                </a:solidFill>
                <a:latin typeface="Helvetica Neue"/>
              </a:rPr>
              <a:t>•  Comparison: base = 7, comp = 8; periods in the data: 7, 8</a:t>
            </a:r>
          </a:p>
          <a:p>
            <a:pPr algn="l"/>
            <a:r>
              <a:rPr sz="1200" b="0">
                <a:solidFill>
                  <a:srgbClr val="1F2937"/>
                </a:solidFill>
                <a:latin typeface="Helvetica Neue"/>
              </a:rPr>
              <a:t>•  Shift-share decomposition: total Δ = Σ rate effect (performance within each group) + Σ mix effect (group mix).</a:t>
            </a:r>
          </a:p>
          <a:p>
            <a:pPr algn="l"/>
            <a:r>
              <a:rPr sz="1200" b="0">
                <a:solidFill>
                  <a:srgbClr val="1F2937"/>
                </a:solidFill>
                <a:latin typeface="Helvetica Neue"/>
              </a:rPr>
              <a:t>•  Every number in this deck traces back to facts.json (QA gate).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